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2" r:id="rId11"/>
    <p:sldId id="267" r:id="rId12"/>
    <p:sldId id="261" r:id="rId13"/>
    <p:sldId id="268" r:id="rId14"/>
    <p:sldId id="278" r:id="rId15"/>
    <p:sldId id="272" r:id="rId16"/>
    <p:sldId id="273" r:id="rId17"/>
    <p:sldId id="274" r:id="rId18"/>
    <p:sldId id="270" r:id="rId19"/>
    <p:sldId id="269" r:id="rId20"/>
    <p:sldId id="279" r:id="rId21"/>
    <p:sldId id="275" r:id="rId22"/>
    <p:sldId id="276" r:id="rId23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64" autoAdjust="0"/>
  </p:normalViewPr>
  <p:slideViewPr>
    <p:cSldViewPr>
      <p:cViewPr varScale="1">
        <p:scale>
          <a:sx n="100" d="100"/>
          <a:sy n="100" d="100"/>
        </p:scale>
        <p:origin x="19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viewProps" Target="view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353" cy="4698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448" y="0"/>
            <a:ext cx="3078352" cy="4698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AB7D2-F0A7-4C45-B6B8-BE3B060CE59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2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746" y="4459336"/>
            <a:ext cx="5682984" cy="422519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163"/>
            <a:ext cx="3078353" cy="469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448" y="8917163"/>
            <a:ext cx="3078352" cy="469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5071D-B7BB-47C1-8969-BB4732618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87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5071D-B7BB-47C1-8969-BB4732618C7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30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5071D-B7BB-47C1-8969-BB4732618C7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78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7D998B2-A17C-4C63-A76D-E3408075098E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EA98C4E-FAC6-442B-A2E6-E8AD220FBD6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98B2-A17C-4C63-A76D-E3408075098E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98C4E-FAC6-442B-A2E6-E8AD220FB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98B2-A17C-4C63-A76D-E3408075098E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98C4E-FAC6-442B-A2E6-E8AD220FB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7D998B2-A17C-4C63-A76D-E3408075098E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A98C4E-FAC6-442B-A2E6-E8AD220FBD6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7D998B2-A17C-4C63-A76D-E3408075098E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EA98C4E-FAC6-442B-A2E6-E8AD220FBD6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98B2-A17C-4C63-A76D-E3408075098E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98C4E-FAC6-442B-A2E6-E8AD220FBD6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98B2-A17C-4C63-A76D-E3408075098E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98C4E-FAC6-442B-A2E6-E8AD220FBD6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D998B2-A17C-4C63-A76D-E3408075098E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A98C4E-FAC6-442B-A2E6-E8AD220FBD6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98B2-A17C-4C63-A76D-E3408075098E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98C4E-FAC6-442B-A2E6-E8AD220FB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7D998B2-A17C-4C63-A76D-E3408075098E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A98C4E-FAC6-442B-A2E6-E8AD220FBD6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D998B2-A17C-4C63-A76D-E3408075098E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A98C4E-FAC6-442B-A2E6-E8AD220FBD6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7D998B2-A17C-4C63-A76D-E3408075098E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EA98C4E-FAC6-442B-A2E6-E8AD220FBD6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219200"/>
            <a:ext cx="6172200" cy="1894362"/>
          </a:xfrm>
        </p:spPr>
        <p:txBody>
          <a:bodyPr anchor="ctr">
            <a:normAutofit/>
          </a:bodyPr>
          <a:lstStyle/>
          <a:p>
            <a:pPr algn="ctr"/>
            <a:r>
              <a:rPr lang="ar-YE" sz="4000" dirty="0">
                <a:latin typeface="Unikurd Jino" panose="020B0604030504040204" pitchFamily="34" charset="-78"/>
                <a:cs typeface="Unikurd Jino" panose="020B0604030504040204" pitchFamily="34" charset="-78"/>
              </a:rPr>
              <a:t>ئاماری گشت مانگەكانی ساڵی</a:t>
            </a:r>
            <a:endParaRPr lang="en-US" sz="4000" dirty="0">
              <a:latin typeface="Unikurd Jino" panose="020B0604030504040204" pitchFamily="34" charset="-78"/>
              <a:cs typeface="Unikurd Jino" panose="020B0604030504040204" pitchFamily="34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113562"/>
            <a:ext cx="6172200" cy="1763238"/>
          </a:xfrm>
        </p:spPr>
        <p:txBody>
          <a:bodyPr anchor="ctr">
            <a:normAutofit/>
          </a:bodyPr>
          <a:lstStyle/>
          <a:p>
            <a:pPr algn="ctr"/>
            <a:r>
              <a:rPr lang="ar-YE" sz="5400" dirty="0">
                <a:latin typeface="Unikurd Jino" panose="020B0604030504040204" pitchFamily="34" charset="-78"/>
                <a:cs typeface="Unikurd Jino" panose="020B0604030504040204" pitchFamily="34" charset="-78"/>
              </a:rPr>
              <a:t>2024</a:t>
            </a:r>
            <a:endParaRPr lang="en-US" sz="5400" dirty="0">
              <a:latin typeface="Unikurd Jino" panose="020B0604030504040204" pitchFamily="34" charset="-78"/>
              <a:cs typeface="Unikurd Jino" panose="020B060403050404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57076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ar-YE" dirty="0">
                <a:latin typeface="Unikurd Jino" panose="020B0604030504040204" pitchFamily="34" charset="-78"/>
                <a:cs typeface="Unikurd Jino" panose="020B0604030504040204" pitchFamily="34" charset="-78"/>
              </a:rPr>
              <a:t>ماڵی بەساڵاچوان</a:t>
            </a:r>
            <a:endParaRPr lang="en-US" dirty="0">
              <a:latin typeface="Unikurd Jino" panose="020B0604030504040204" pitchFamily="34" charset="-78"/>
              <a:cs typeface="Unikurd Jino" panose="020B0604030504040204" pitchFamily="34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398754"/>
              </p:ext>
            </p:extLst>
          </p:nvPr>
        </p:nvGraphicFramePr>
        <p:xfrm>
          <a:off x="685798" y="838200"/>
          <a:ext cx="7391401" cy="5851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5361">
                  <a:extLst>
                    <a:ext uri="{9D8B030D-6E8A-4147-A177-3AD203B41FA5}">
                      <a16:colId xmlns:a16="http://schemas.microsoft.com/office/drawing/2014/main" val="2244817258"/>
                    </a:ext>
                  </a:extLst>
                </a:gridCol>
                <a:gridCol w="775361">
                  <a:extLst>
                    <a:ext uri="{9D8B030D-6E8A-4147-A177-3AD203B41FA5}">
                      <a16:colId xmlns:a16="http://schemas.microsoft.com/office/drawing/2014/main" val="233421243"/>
                    </a:ext>
                  </a:extLst>
                </a:gridCol>
                <a:gridCol w="775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5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53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53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16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85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53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45878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ar-IQ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گەرانەوەی بۆ ناو خێزان</a:t>
                      </a:r>
                    </a:p>
                  </a:txBody>
                  <a:tcPr marL="28575" marR="28575" marT="19050" marB="1905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مردوو</a:t>
                      </a:r>
                      <a:endParaRPr lang="ar-IQ" sz="14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 hMerge="1">
                  <a:txBody>
                    <a:bodyPr/>
                    <a:lstStyle/>
                    <a:p>
                      <a:pPr algn="ctr" rtl="1" fontAlgn="b"/>
                      <a:endParaRPr lang="ar-IQ" sz="1100" b="1" dirty="0">
                        <a:effectLst/>
                      </a:endParaRPr>
                    </a:p>
                  </a:txBody>
                  <a:tcPr marL="28575" marR="28575" marT="19050" marB="1905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ar-IQ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ژمارەی ئەو حاڵەتانەی كە گەڕێنراونەتەوە و چارەسەر كراون</a:t>
                      </a:r>
                    </a:p>
                  </a:txBody>
                  <a:tcPr marL="28575" marR="28575" marT="19050" marB="1905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ar-IQ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ژمارەی ئەو حاڵەتانەی كە لە ناو ماڵەكان ماونەتەوە </a:t>
                      </a:r>
                    </a:p>
                  </a:txBody>
                  <a:tcPr marL="28575" marR="28575" marT="19050" marB="1905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IQ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حاڵەتی نوێ</a:t>
                      </a:r>
                    </a:p>
                  </a:txBody>
                  <a:tcPr marL="28575" marR="28575" marT="19050" marB="190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مانگەكان</a:t>
                      </a:r>
                      <a:endParaRPr lang="en-US" sz="2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339"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مێ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نێر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مێ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نێر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مێ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نێر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مێ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نێر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مێ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نێر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787">
                <a:tc>
                  <a:txBody>
                    <a:bodyPr/>
                    <a:lstStyle/>
                    <a:p>
                      <a:pPr algn="ctr" rtl="1" fontAlgn="b"/>
                      <a:endParaRPr lang="ar-YE" sz="1800" b="0" dirty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 dirty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 dirty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 dirty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24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١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787"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 dirty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24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٢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787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٣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787"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 dirty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23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٤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87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 dirty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٥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787"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٦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3787"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 dirty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</a:t>
                      </a:r>
                      <a:r>
                        <a:rPr lang="ar-YE" sz="16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7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3787"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8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543093"/>
                  </a:ext>
                </a:extLst>
              </a:tr>
              <a:tr h="353787"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 dirty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 dirty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9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751130"/>
                  </a:ext>
                </a:extLst>
              </a:tr>
              <a:tr h="353787"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17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10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608574"/>
                  </a:ext>
                </a:extLst>
              </a:tr>
              <a:tr h="353787"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14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11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632780"/>
                  </a:ext>
                </a:extLst>
              </a:tr>
              <a:tr h="353787">
                <a:tc>
                  <a:txBody>
                    <a:bodyPr/>
                    <a:lstStyle/>
                    <a:p>
                      <a:pPr algn="ctr" rtl="1" fontAlgn="b"/>
                      <a:endParaRPr lang="ar-YE" sz="1800" b="0" dirty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 dirty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 dirty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 dirty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 dirty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 dirty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15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8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12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73387"/>
                  </a:ext>
                </a:extLst>
              </a:tr>
              <a:tr h="551536">
                <a:tc>
                  <a:txBody>
                    <a:bodyPr/>
                    <a:lstStyle/>
                    <a:p>
                      <a:pPr algn="ctr"/>
                      <a:r>
                        <a:rPr lang="ar-YE" sz="1800" b="0" dirty="0">
                          <a:solidFill>
                            <a:srgbClr val="FF0000"/>
                          </a:solidFill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800" b="0" dirty="0">
                          <a:solidFill>
                            <a:srgbClr val="FF0000"/>
                          </a:solidFill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endParaRPr lang="ar-YE" sz="1800" b="0" dirty="0">
                        <a:solidFill>
                          <a:srgbClr val="FF0000"/>
                        </a:solidFill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800" b="0" dirty="0">
                          <a:solidFill>
                            <a:srgbClr val="FF0000"/>
                          </a:solidFill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800" b="0" dirty="0">
                          <a:solidFill>
                            <a:srgbClr val="FF0000"/>
                          </a:solidFill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800" b="0" dirty="0">
                          <a:solidFill>
                            <a:srgbClr val="FF0000"/>
                          </a:solidFill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</a:t>
                      </a:r>
                    </a:p>
                  </a:txBody>
                  <a:tcPr marL="28575" marR="28575" marT="19050" marB="1905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ar-YE" sz="1800" b="0" dirty="0">
                        <a:solidFill>
                          <a:srgbClr val="FF0000"/>
                        </a:solidFill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 hMerge="1">
                  <a:txBody>
                    <a:bodyPr/>
                    <a:lstStyle/>
                    <a:p>
                      <a:endParaRPr lang="ar-YE" dirty="0"/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800" b="0" dirty="0">
                          <a:solidFill>
                            <a:srgbClr val="FF0000"/>
                          </a:solidFill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94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 گشتی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4560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697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/>
          </a:bodyPr>
          <a:lstStyle/>
          <a:p>
            <a:pPr algn="ctr"/>
            <a:r>
              <a:rPr lang="ar-YE" sz="2400" dirty="0">
                <a:latin typeface="Unikurd Jino" panose="020B0604030504040204" pitchFamily="34" charset="-78"/>
                <a:cs typeface="Unikurd Jino" panose="020B0604030504040204" pitchFamily="34" charset="-78"/>
              </a:rPr>
              <a:t>ماڵی پەككەوتە</a:t>
            </a:r>
            <a:endParaRPr lang="en-US" sz="2400" dirty="0">
              <a:latin typeface="Unikurd Jino" panose="020B0604030504040204" pitchFamily="34" charset="-78"/>
              <a:cs typeface="Unikurd Jino" panose="020B0604030504040204" pitchFamily="34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679266"/>
              </p:ext>
            </p:extLst>
          </p:nvPr>
        </p:nvGraphicFramePr>
        <p:xfrm>
          <a:off x="429491" y="762000"/>
          <a:ext cx="7696199" cy="5621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2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4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6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7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47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55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10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347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ar-IQ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گەرانەوەی بۆ ناو خێزان</a:t>
                      </a:r>
                    </a:p>
                  </a:txBody>
                  <a:tcPr marL="28575" marR="28575" marT="19050" marB="190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مردوو</a:t>
                      </a:r>
                      <a:endParaRPr lang="ar-IQ" sz="14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ar-IQ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ژمارەی ئەو حاڵەتانەی كە لە ناو ماڵەكان ماونەتەوە </a:t>
                      </a:r>
                    </a:p>
                  </a:txBody>
                  <a:tcPr marL="28575" marR="28575" marT="19050" marB="190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IQ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حاڵەتی نوێ</a:t>
                      </a:r>
                    </a:p>
                  </a:txBody>
                  <a:tcPr marL="28575" marR="28575" marT="19050" marB="190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YE" sz="2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مانگەكان</a:t>
                      </a:r>
                      <a:endParaRPr lang="en-US" sz="2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YE" sz="18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مێ</a:t>
                      </a:r>
                      <a:endParaRPr lang="en-US" sz="18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8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نێر</a:t>
                      </a:r>
                      <a:endParaRPr lang="en-US" sz="18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8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مێ</a:t>
                      </a:r>
                      <a:endParaRPr lang="en-US" sz="18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8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نێر</a:t>
                      </a:r>
                      <a:endParaRPr lang="en-US" sz="18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8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مێ</a:t>
                      </a:r>
                      <a:endParaRPr lang="en-US" sz="18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8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نێر</a:t>
                      </a:r>
                      <a:endParaRPr lang="en-US" sz="18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8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مێ</a:t>
                      </a:r>
                      <a:endParaRPr lang="en-US" sz="18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8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نێر</a:t>
                      </a:r>
                      <a:endParaRPr lang="en-US" sz="18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endParaRPr lang="ar-YE" sz="1600" b="0" dirty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 dirty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 dirty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 dirty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 dirty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١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23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٢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٣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 dirty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٤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٥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18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٦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</a:t>
                      </a:r>
                      <a:r>
                        <a:rPr lang="ar-YE" sz="16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7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8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669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9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9485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10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2972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11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9870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solidFill>
                          <a:schemeClr val="tx1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chemeClr val="tx1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12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4699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 dirty="0">
                        <a:solidFill>
                          <a:srgbClr val="FF0000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 dirty="0">
                        <a:solidFill>
                          <a:srgbClr val="FF0000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18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 گشتی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3199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288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ar-YE" dirty="0">
                <a:latin typeface="Unikurd Jino" panose="020B0604030504040204" pitchFamily="34" charset="-78"/>
                <a:cs typeface="Unikurd Jino" panose="020B0604030504040204" pitchFamily="34" charset="-78"/>
              </a:rPr>
              <a:t>خێزانی جێگرەوە</a:t>
            </a:r>
            <a:endParaRPr lang="en-US" dirty="0">
              <a:latin typeface="Unikurd Jino" panose="020B0604030504040204" pitchFamily="34" charset="-78"/>
              <a:cs typeface="Unikurd Jino" panose="020B0604030504040204" pitchFamily="34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057357"/>
              </p:ext>
            </p:extLst>
          </p:nvPr>
        </p:nvGraphicFramePr>
        <p:xfrm>
          <a:off x="630382" y="838206"/>
          <a:ext cx="7315200" cy="5379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70186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 گشتی ئەو مندالانەی لە خێزانی جێگرەوەدا جیگیر كراون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ژمارەی ئەو منداڵانەی كە ڕەوانەی خێزانی جێگرەوە كراون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ژمارەی ئەو منداڵانەی ئامادەن بچنە ناو خێزانی جێگرەوە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ژمارەی سەردانی بۆ خیزانی جێگرەوە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خێزانی تۆماركراو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مانگەكان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888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17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ar-YE" sz="20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14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١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904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18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٢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904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٣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888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ar-YE" sz="20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٤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888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ar-YE" sz="20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٥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888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ar-YE" sz="20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٦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904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13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</a:t>
                      </a:r>
                      <a:r>
                        <a:rPr lang="ar-YE" sz="16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7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888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ar-YE" sz="20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18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8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439528"/>
                  </a:ext>
                </a:extLst>
              </a:tr>
              <a:tr h="348888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ar-YE" sz="20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9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310583"/>
                  </a:ext>
                </a:extLst>
              </a:tr>
              <a:tr h="336904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17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10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366289"/>
                  </a:ext>
                </a:extLst>
              </a:tr>
              <a:tr h="348888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ar-YE" sz="20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25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11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605560"/>
                  </a:ext>
                </a:extLst>
              </a:tr>
              <a:tr h="348888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ar-YE" sz="20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12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517727"/>
                  </a:ext>
                </a:extLst>
              </a:tr>
              <a:tr h="348888">
                <a:tc>
                  <a:txBody>
                    <a:bodyPr/>
                    <a:lstStyle/>
                    <a:p>
                      <a:pPr algn="ctr" rtl="1" fontAlgn="ctr"/>
                      <a:endParaRPr lang="ar-YE" sz="1600" b="0" dirty="0">
                        <a:solidFill>
                          <a:srgbClr val="FF0000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20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ar-YE" sz="1600" b="0" dirty="0">
                        <a:solidFill>
                          <a:srgbClr val="FF0000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130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ar-YE" sz="1600" b="0" dirty="0">
                        <a:solidFill>
                          <a:srgbClr val="FF0000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</a:t>
                      </a:r>
                      <a:r>
                        <a:rPr lang="ar-YE" sz="16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گشتی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19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120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34962"/>
          </a:xfrm>
        </p:spPr>
        <p:txBody>
          <a:bodyPr>
            <a:normAutofit fontScale="90000"/>
          </a:bodyPr>
          <a:lstStyle/>
          <a:p>
            <a:pPr algn="ctr"/>
            <a:r>
              <a:rPr lang="ar-YE" sz="2400" dirty="0">
                <a:latin typeface="Unikurd Jino" panose="020B0604030504040204" pitchFamily="34" charset="-78"/>
                <a:cs typeface="Unikurd Jino" panose="020B0604030504040204" pitchFamily="34" charset="-78"/>
              </a:rPr>
              <a:t>دایەنگە حكومیەكان</a:t>
            </a:r>
            <a:endParaRPr lang="en-US" sz="2400" dirty="0">
              <a:latin typeface="Unikurd Jino" panose="020B0604030504040204" pitchFamily="34" charset="-78"/>
              <a:cs typeface="Unikurd Jino" panose="020B0604030504040204" pitchFamily="34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516397"/>
              </p:ext>
            </p:extLst>
          </p:nvPr>
        </p:nvGraphicFramePr>
        <p:xfrm>
          <a:off x="1046018" y="637310"/>
          <a:ext cx="6781799" cy="3936003"/>
        </p:xfrm>
        <a:graphic>
          <a:graphicData uri="http://schemas.openxmlformats.org/drawingml/2006/table">
            <a:tbl>
              <a:tblPr rtl="1"/>
              <a:tblGrid>
                <a:gridCol w="870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0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3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7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1140">
                <a:tc rowSpan="2">
                  <a:txBody>
                    <a:bodyPr/>
                    <a:lstStyle/>
                    <a:p>
                      <a:pPr algn="ctr" rtl="1" fontAlgn="b"/>
                      <a:r>
                        <a:rPr lang="ar-IQ" sz="1300" b="1" dirty="0">
                          <a:effectLst/>
                        </a:rPr>
                        <a:t>ژ</a:t>
                      </a:r>
                    </a:p>
                  </a:txBody>
                  <a:tcPr marL="26050" marR="26050" marT="17367" marB="17367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 fontAlgn="b"/>
                      <a:r>
                        <a:rPr lang="ar-IQ" sz="1300" b="1" dirty="0">
                          <a:effectLst/>
                        </a:rPr>
                        <a:t>ناوی دایەنگا</a:t>
                      </a:r>
                    </a:p>
                  </a:txBody>
                  <a:tcPr marL="26050" marR="26050" marT="17367" marB="1736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ar-YE" sz="1300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كۆی مناڵی سودمەند</a:t>
                      </a:r>
                      <a:endParaRPr lang="ar-IQ" sz="1300" dirty="0"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26050" marR="26050" marT="17367" marB="1736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1300" b="1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نێر</a:t>
                      </a:r>
                    </a:p>
                  </a:txBody>
                  <a:tcPr marL="26050" marR="26050" marT="17367" marB="1736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1300" b="1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مێ</a:t>
                      </a:r>
                    </a:p>
                  </a:txBody>
                  <a:tcPr marL="26050" marR="26050" marT="17367" marB="1736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714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600" b="1">
                          <a:effectLst/>
                        </a:rPr>
                        <a:t>1</a:t>
                      </a:r>
                    </a:p>
                  </a:txBody>
                  <a:tcPr marL="26050" marR="26050" marT="17367" marB="17367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دایەنگەی خنجیل / سلێمانی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15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14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714">
                <a:tc>
                  <a:txBody>
                    <a:bodyPr/>
                    <a:lstStyle/>
                    <a:p>
                      <a:pPr algn="ctr" rtl="1" fontAlgn="b"/>
                      <a:endParaRPr lang="en-US" sz="1600" b="1">
                        <a:effectLst/>
                      </a:endParaRPr>
                    </a:p>
                  </a:txBody>
                  <a:tcPr marL="26050" marR="26050" marT="17367" marB="17367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دایەنگای بەختیاری / سلێمانی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47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38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0651445"/>
                  </a:ext>
                </a:extLst>
              </a:tr>
              <a:tr h="282714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600" b="1">
                          <a:effectLst/>
                        </a:rPr>
                        <a:t>2</a:t>
                      </a:r>
                    </a:p>
                  </a:txBody>
                  <a:tcPr marL="26050" marR="26050" marT="17367" marB="17367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دایەنگای چوارباخ / سلێمانی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15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15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714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600" b="1">
                          <a:effectLst/>
                        </a:rPr>
                        <a:t>3</a:t>
                      </a:r>
                    </a:p>
                  </a:txBody>
                  <a:tcPr marL="26050" marR="26050" marT="17367" marB="17367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دایەنگەی دایــك / سلێمانی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14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22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714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600" b="1">
                          <a:effectLst/>
                        </a:rPr>
                        <a:t>4</a:t>
                      </a:r>
                    </a:p>
                  </a:txBody>
                  <a:tcPr marL="26050" marR="26050" marT="17367" marB="17367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دایەنگای دوكان/ سلێمانی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12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714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600" b="1">
                          <a:effectLst/>
                        </a:rPr>
                        <a:t>5</a:t>
                      </a:r>
                    </a:p>
                  </a:txBody>
                  <a:tcPr marL="26050" marR="26050" marT="17367" marB="17367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دایەنگای چوارتا / سلێمانی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714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600" b="1">
                          <a:effectLst/>
                        </a:rPr>
                        <a:t>6</a:t>
                      </a:r>
                    </a:p>
                  </a:txBody>
                  <a:tcPr marL="26050" marR="26050" marT="17367" marB="17367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دایەنگای بازیان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12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17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714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600" b="1">
                          <a:effectLst/>
                        </a:rPr>
                        <a:t>7</a:t>
                      </a:r>
                    </a:p>
                  </a:txBody>
                  <a:tcPr marL="26050" marR="26050" marT="17367" marB="17367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دایەنگای دەربەندیخان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2714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600" b="1">
                          <a:effectLst/>
                        </a:rPr>
                        <a:t>8</a:t>
                      </a:r>
                    </a:p>
                  </a:txBody>
                  <a:tcPr marL="26050" marR="26050" marT="17367" marB="17367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دایەنگای شارەزوور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2714">
                <a:tc>
                  <a:txBody>
                    <a:bodyPr/>
                    <a:lstStyle/>
                    <a:p>
                      <a:pPr rtl="1" fontAlgn="b"/>
                      <a:endParaRPr lang="en-US" sz="1600">
                        <a:effectLst/>
                      </a:endParaRPr>
                    </a:p>
                  </a:txBody>
                  <a:tcPr marL="26050" marR="26050" marT="17367" marB="17367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دایەنگای چەمچەماڵ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095">
                <a:tc>
                  <a:txBody>
                    <a:bodyPr/>
                    <a:lstStyle/>
                    <a:p>
                      <a:pPr rtl="1" fontAlgn="b"/>
                      <a:endParaRPr lang="en-US" sz="1600" dirty="0">
                        <a:effectLst/>
                      </a:endParaRPr>
                    </a:p>
                  </a:txBody>
                  <a:tcPr marL="26050" marR="26050" marT="17367" marB="17367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160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کۆى گشتى </a:t>
                      </a:r>
                    </a:p>
                  </a:txBody>
                  <a:tcPr marL="26050" marR="26050" marT="17367" marB="1736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117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122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390243"/>
              </p:ext>
            </p:extLst>
          </p:nvPr>
        </p:nvGraphicFramePr>
        <p:xfrm>
          <a:off x="969819" y="5083037"/>
          <a:ext cx="6934199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7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7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6009">
                  <a:extLst>
                    <a:ext uri="{9D8B030D-6E8A-4147-A177-3AD203B41FA5}">
                      <a16:colId xmlns:a16="http://schemas.microsoft.com/office/drawing/2014/main" val="1558932931"/>
                    </a:ext>
                  </a:extLst>
                </a:gridCol>
                <a:gridCol w="2110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5982">
                <a:tc>
                  <a:txBody>
                    <a:bodyPr/>
                    <a:lstStyle/>
                    <a:p>
                      <a:pPr algn="ctr"/>
                      <a:r>
                        <a:rPr lang="ar-YE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 گشتی</a:t>
                      </a:r>
                      <a:endParaRPr lang="en-US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مێ</a:t>
                      </a:r>
                      <a:endParaRPr lang="en-US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نێر</a:t>
                      </a:r>
                      <a:endParaRPr lang="en-US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ژمارەی دایەنگەكان ناحكومی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مانگەكان</a:t>
                      </a:r>
                      <a:endParaRPr lang="en-US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82">
                <a:tc>
                  <a:txBody>
                    <a:bodyPr/>
                    <a:lstStyle/>
                    <a:p>
                      <a:pPr algn="ctr"/>
                      <a:r>
                        <a:rPr lang="ar-YE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2134</a:t>
                      </a:r>
                      <a:endParaRPr lang="en-US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979</a:t>
                      </a:r>
                      <a:endParaRPr lang="en-US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1155</a:t>
                      </a:r>
                      <a:endParaRPr lang="en-US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34</a:t>
                      </a:r>
                      <a:endParaRPr lang="en-US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</a:t>
                      </a:r>
                      <a:r>
                        <a:rPr lang="ar-YE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گشتی</a:t>
                      </a:r>
                      <a:endParaRPr lang="en-US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059739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762000" y="4734220"/>
            <a:ext cx="7467600" cy="334962"/>
          </a:xfrm>
          <a:prstGeom prst="rect">
            <a:avLst/>
          </a:prstGeom>
        </p:spPr>
        <p:txBody>
          <a:bodyPr vert="horz" anchor="b">
            <a:normAutofit fontScale="7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YE" sz="2400" dirty="0">
                <a:latin typeface="Unikurd Jino" panose="020B0604030504040204" pitchFamily="34" charset="-78"/>
                <a:cs typeface="Unikurd Jino" panose="020B0604030504040204" pitchFamily="34" charset="-78"/>
              </a:rPr>
              <a:t>دایەنگە ناحكومی و نیمچە حكومی</a:t>
            </a:r>
            <a:endParaRPr lang="en-US" sz="2400" dirty="0">
              <a:latin typeface="Unikurd Jino" panose="020B0604030504040204" pitchFamily="34" charset="-78"/>
              <a:cs typeface="Unikurd Jino" panose="020B0604030504040204" pitchFamily="34" charset="-78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588D262-7CD1-3A1A-2C87-F884F4AEA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493768"/>
              </p:ext>
            </p:extLst>
          </p:nvPr>
        </p:nvGraphicFramePr>
        <p:xfrm>
          <a:off x="990601" y="5880417"/>
          <a:ext cx="6934199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7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7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6791">
                  <a:extLst>
                    <a:ext uri="{9D8B030D-6E8A-4147-A177-3AD203B41FA5}">
                      <a16:colId xmlns:a16="http://schemas.microsoft.com/office/drawing/2014/main" val="1558932931"/>
                    </a:ext>
                  </a:extLst>
                </a:gridCol>
                <a:gridCol w="2110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5982">
                <a:tc>
                  <a:txBody>
                    <a:bodyPr/>
                    <a:lstStyle/>
                    <a:p>
                      <a:pPr algn="ctr"/>
                      <a:r>
                        <a:rPr lang="ar-YE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 گشتی</a:t>
                      </a:r>
                      <a:endParaRPr lang="en-US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مێ</a:t>
                      </a:r>
                      <a:endParaRPr lang="en-US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نێر</a:t>
                      </a:r>
                      <a:endParaRPr lang="en-US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ژمارەی دایەنگەی نیمچە حكومی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مانگەكان</a:t>
                      </a:r>
                      <a:endParaRPr lang="en-US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82">
                <a:tc>
                  <a:txBody>
                    <a:bodyPr/>
                    <a:lstStyle/>
                    <a:p>
                      <a:pPr algn="ctr"/>
                      <a:r>
                        <a:rPr lang="ar-YE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203</a:t>
                      </a:r>
                      <a:endParaRPr lang="en-US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97</a:t>
                      </a:r>
                      <a:endParaRPr lang="en-US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106</a:t>
                      </a:r>
                      <a:endParaRPr lang="en-US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  <a:endParaRPr lang="en-US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</a:t>
                      </a:r>
                      <a:r>
                        <a:rPr lang="ar-YE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گشتی</a:t>
                      </a:r>
                      <a:endParaRPr lang="en-US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059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092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467600" cy="563562"/>
          </a:xfrm>
        </p:spPr>
        <p:txBody>
          <a:bodyPr/>
          <a:lstStyle/>
          <a:p>
            <a:pPr algn="ctr"/>
            <a:r>
              <a:rPr lang="ar-YE" dirty="0">
                <a:latin typeface="Unikurd Jino" panose="020B0604030504040204" pitchFamily="34" charset="-78"/>
                <a:cs typeface="Unikurd Jino" panose="020B0604030504040204" pitchFamily="34" charset="-78"/>
              </a:rPr>
              <a:t>چالاكی بەشی دایەنگەكان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594439"/>
              </p:ext>
            </p:extLst>
          </p:nvPr>
        </p:nvGraphicFramePr>
        <p:xfrm>
          <a:off x="1524000" y="1066800"/>
          <a:ext cx="6096000" cy="5079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333">
                <a:tc>
                  <a:txBody>
                    <a:bodyPr/>
                    <a:lstStyle/>
                    <a:p>
                      <a:pPr algn="ctr"/>
                      <a:r>
                        <a:rPr lang="ar-YE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بۆ گشت مانگەكان</a:t>
                      </a:r>
                      <a:endParaRPr lang="en-US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كارەكان</a:t>
                      </a:r>
                      <a:endParaRPr lang="en-US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333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لیژنەی دایەنگەكان بۆ بەدواداچون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333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لیژنەی هەڵسەنگاندنی نرخ و ئاستی خزمەت گوزاری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461956284"/>
                  </a:ext>
                </a:extLst>
              </a:tr>
              <a:tr h="423333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346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لیژنەی بەدواداچونی قائیمقامیەت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906333161"/>
                  </a:ext>
                </a:extLst>
              </a:tr>
              <a:tr h="423333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لیژنەی كەشفی بینا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300997393"/>
                  </a:ext>
                </a:extLst>
              </a:tr>
              <a:tr h="423333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دایەنگەی سزا دراو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810583765"/>
                  </a:ext>
                </a:extLst>
              </a:tr>
              <a:tr h="423333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دایەنگەی كراوە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66948587"/>
                  </a:ext>
                </a:extLst>
              </a:tr>
              <a:tr h="423333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دایەنگەی سوپاس كراو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392653986"/>
                  </a:ext>
                </a:extLst>
              </a:tr>
              <a:tr h="423333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دایەنگەی داخراوبەسزادان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266738639"/>
                  </a:ext>
                </a:extLst>
              </a:tr>
              <a:tr h="423333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دایەنگەی داخراو لەسەر ویستی خۆی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333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خولی بەهێز كردن بۆ ستافی دایەنگەكان 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333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پێدانی هۆشداری 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823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 anchor="ctr"/>
          <a:lstStyle/>
          <a:p>
            <a:pPr algn="ctr"/>
            <a:r>
              <a:rPr lang="ar-YE" dirty="0">
                <a:latin typeface="Unikurd Jino" panose="020B0604030504040204" pitchFamily="34" charset="-78"/>
                <a:cs typeface="Unikurd Jino" panose="020B0604030504040204" pitchFamily="34" charset="-78"/>
              </a:rPr>
              <a:t>سەنتەرەكانی پاراستن و چالاكی مناڵان</a:t>
            </a:r>
            <a:endParaRPr lang="en-US" dirty="0">
              <a:latin typeface="Unikurd Jino" panose="020B0604030504040204" pitchFamily="34" charset="-78"/>
              <a:cs typeface="Unikurd Jino" panose="020B0604030504040204" pitchFamily="34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012901"/>
              </p:ext>
            </p:extLst>
          </p:nvPr>
        </p:nvGraphicFramePr>
        <p:xfrm>
          <a:off x="685800" y="990600"/>
          <a:ext cx="7380889" cy="514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3768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374499">
                <a:tc gridSpan="3"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solidFill>
                            <a:schemeClr val="tx1"/>
                          </a:solidFill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سودمەندان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solidFill>
                            <a:schemeClr val="tx1"/>
                          </a:solidFill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سەنتەرەكان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99">
                <a:tc>
                  <a:txBody>
                    <a:bodyPr/>
                    <a:lstStyle/>
                    <a:p>
                      <a:pPr algn="ctr"/>
                      <a:r>
                        <a:rPr kumimoji="0" lang="ar-YE" sz="1400" b="0" kern="1200" dirty="0">
                          <a:solidFill>
                            <a:schemeClr val="tx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+18</a:t>
                      </a:r>
                      <a:endParaRPr kumimoji="0" lang="en-US" sz="1400" b="0" kern="1200" dirty="0">
                        <a:solidFill>
                          <a:schemeClr val="tx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YE" sz="1400" b="0" kern="1200" dirty="0">
                          <a:solidFill>
                            <a:schemeClr val="tx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مێ</a:t>
                      </a:r>
                      <a:endParaRPr kumimoji="0" lang="en-US" sz="1400" b="0" kern="1200" dirty="0">
                        <a:solidFill>
                          <a:schemeClr val="tx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YE" sz="1400" b="0" kern="1200" dirty="0">
                          <a:solidFill>
                            <a:schemeClr val="tx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نێر</a:t>
                      </a:r>
                      <a:endParaRPr kumimoji="0" lang="en-US" sz="1400" b="0" kern="1200" dirty="0">
                        <a:solidFill>
                          <a:schemeClr val="tx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112"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ar-YE" sz="1600" b="0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82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ar-YE" sz="1600" b="0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205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ar-YE" sz="1600" b="0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338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سەنتەری پاراستن و چالاكی</a:t>
                      </a:r>
                      <a:r>
                        <a:rPr lang="ar-YE" sz="1800" b="0" baseline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مناڵانی دەربەندیخان</a:t>
                      </a:r>
                      <a:endParaRPr lang="ar-IQ" sz="18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112"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ar-YE" sz="1600" b="0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18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ar-YE" sz="1600" b="0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382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ar-YE" sz="1600" b="0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259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YE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سەنتەری پاراستن و چالاكی مناڵانی چەمچەماڵ</a:t>
                      </a:r>
                      <a:endParaRPr kumimoji="0" lang="ar-IQ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9112"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ar-YE" sz="1600" b="0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64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ar-YE" sz="1600" b="0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146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ar-YE" sz="1600" b="0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159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YE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سەنتەری پاراستن و چالاكی مناڵانی شارەزوور</a:t>
                      </a:r>
                      <a:endParaRPr kumimoji="0" lang="ar-IQ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112"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ar-YE" sz="1600" b="0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10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ar-YE" sz="1600" b="0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101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ar-YE" sz="1600" b="0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71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YE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سەنتەری پاراستن و چالاكی مناڵانی سیدصادق</a:t>
                      </a:r>
                      <a:endParaRPr kumimoji="0" lang="ar-IQ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9112"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ar-YE" sz="1600" b="0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ar-YE" sz="1600" b="0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79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ar-YE" sz="1600" b="0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111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YE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سەنتەری پاراستن و چالاكی مناڵانی پیرەمەگروون</a:t>
                      </a:r>
                      <a:endParaRPr kumimoji="0" lang="ar-IQ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9112"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ar-YE" sz="1600" b="0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ar-YE" sz="1600" b="0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52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ar-YE" sz="1600" b="0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66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YE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سەنتەری پاراستن و چالاكی مناڵانی پێنجوێن</a:t>
                      </a:r>
                      <a:endParaRPr kumimoji="0" lang="ar-IQ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9112"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ar-YE" sz="1600" b="0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42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ar-YE" sz="1600" b="0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152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ar-YE" sz="1600" b="0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153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سەنتەری پاراستن و چالاكی</a:t>
                      </a:r>
                      <a:r>
                        <a:rPr lang="ar-YE" sz="1800" b="0" baseline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مناڵانی بازیان</a:t>
                      </a:r>
                      <a:endParaRPr lang="ar-IQ" sz="18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9112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222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1117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1157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 گشتی</a:t>
                      </a:r>
                      <a:endParaRPr lang="ar-IQ" sz="18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80997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2463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467600" cy="411162"/>
          </a:xfrm>
        </p:spPr>
        <p:txBody>
          <a:bodyPr>
            <a:normAutofit fontScale="90000"/>
          </a:bodyPr>
          <a:lstStyle/>
          <a:p>
            <a:pPr algn="ctr"/>
            <a:r>
              <a:rPr lang="ar-YE" dirty="0">
                <a:latin typeface="Unikurd Jino" panose="020B0604030504040204" pitchFamily="34" charset="-78"/>
                <a:cs typeface="Unikurd Jino" panose="020B0604030504040204" pitchFamily="34" charset="-78"/>
              </a:rPr>
              <a:t>پەیمانگاكانی خاوەن پێداویستی تایبەت</a:t>
            </a:r>
            <a:endParaRPr lang="en-US" dirty="0">
              <a:latin typeface="Unikurd Jino" panose="020B0604030504040204" pitchFamily="34" charset="-78"/>
              <a:cs typeface="Unikurd Jino" panose="020B0604030504040204" pitchFamily="34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944438"/>
              </p:ext>
            </p:extLst>
          </p:nvPr>
        </p:nvGraphicFramePr>
        <p:xfrm>
          <a:off x="1143000" y="1718264"/>
          <a:ext cx="6476998" cy="3421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5939">
                  <a:extLst>
                    <a:ext uri="{9D8B030D-6E8A-4147-A177-3AD203B41FA5}">
                      <a16:colId xmlns:a16="http://schemas.microsoft.com/office/drawing/2014/main" val="743284640"/>
                    </a:ext>
                  </a:extLst>
                </a:gridCol>
                <a:gridCol w="9159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905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458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63516"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 err="1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</a:t>
                      </a:r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</a:t>
                      </a:r>
                      <a:r>
                        <a:rPr lang="ar-YE" sz="1600" b="0" dirty="0" err="1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گشتی</a:t>
                      </a:r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20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مێ</a:t>
                      </a:r>
                      <a:endParaRPr lang="en-US" sz="20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20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نێر</a:t>
                      </a:r>
                      <a:endParaRPr lang="en-US" sz="20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20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پەیمانگا</a:t>
                      </a:r>
                      <a:endParaRPr lang="en-US" sz="20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91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53</a:t>
                      </a:r>
                      <a:endParaRPr lang="en-US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28</a:t>
                      </a:r>
                      <a:endParaRPr lang="en-US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25</a:t>
                      </a:r>
                      <a:endParaRPr lang="en-US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پەیمانگای هیوای نابیستان</a:t>
                      </a:r>
                      <a:endParaRPr lang="ar-IQ" sz="18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91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21</a:t>
                      </a:r>
                      <a:endParaRPr lang="en-US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  <a:endParaRPr lang="en-US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12</a:t>
                      </a:r>
                      <a:endParaRPr lang="en-US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پەیمانگای هانا بۆ كاری دەستی</a:t>
                      </a:r>
                      <a:endParaRPr lang="ar-IQ" sz="18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591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28</a:t>
                      </a:r>
                      <a:endParaRPr lang="en-US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11</a:t>
                      </a:r>
                      <a:endParaRPr lang="en-US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17</a:t>
                      </a:r>
                      <a:endParaRPr lang="en-US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پەیمانگای</a:t>
                      </a:r>
                      <a:r>
                        <a:rPr lang="ar-YE" sz="1800" b="0" baseline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رووناكی نابینایان</a:t>
                      </a:r>
                      <a:endParaRPr lang="ar-IQ" sz="18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591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34</a:t>
                      </a:r>
                      <a:endParaRPr lang="en-US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  <a:endParaRPr lang="en-US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26</a:t>
                      </a:r>
                      <a:endParaRPr lang="en-US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پەیمانگای ئاوات بۆ گەشەی مێشك</a:t>
                      </a:r>
                      <a:endParaRPr lang="ar-IQ" sz="18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591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20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136</a:t>
                      </a:r>
                      <a:endParaRPr lang="en-US" sz="2000" b="0" dirty="0">
                        <a:solidFill>
                          <a:srgbClr val="FF0000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20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56</a:t>
                      </a:r>
                      <a:endParaRPr lang="en-US" sz="2000" b="0" dirty="0">
                        <a:solidFill>
                          <a:srgbClr val="FF0000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20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80</a:t>
                      </a:r>
                      <a:endParaRPr lang="en-US" sz="2000" b="0" dirty="0">
                        <a:solidFill>
                          <a:srgbClr val="FF0000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 گشتی</a:t>
                      </a:r>
                      <a:endParaRPr lang="ar-IQ" sz="18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588514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376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6690" y="3200400"/>
            <a:ext cx="6885711" cy="41116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ar-YE" dirty="0">
                <a:latin typeface="Unikurd Jino" panose="020B0604030504040204" pitchFamily="34" charset="-78"/>
                <a:cs typeface="Unikurd Jino" panose="020B0604030504040204" pitchFamily="34" charset="-78"/>
              </a:rPr>
              <a:t>سەنتەرەكانی ئۆتیزم /ناحكومی </a:t>
            </a:r>
            <a:endParaRPr lang="en-US" dirty="0">
              <a:latin typeface="Unikurd Jino" panose="020B0604030504040204" pitchFamily="34" charset="-78"/>
              <a:cs typeface="Unikurd Jino" panose="020B0604030504040204" pitchFamily="34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035180"/>
              </p:ext>
            </p:extLst>
          </p:nvPr>
        </p:nvGraphicFramePr>
        <p:xfrm>
          <a:off x="990599" y="1006692"/>
          <a:ext cx="6781801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155">
                  <a:extLst>
                    <a:ext uri="{9D8B030D-6E8A-4147-A177-3AD203B41FA5}">
                      <a16:colId xmlns:a16="http://schemas.microsoft.com/office/drawing/2014/main" val="2908280496"/>
                    </a:ext>
                  </a:extLst>
                </a:gridCol>
                <a:gridCol w="1025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2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252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6655"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 err="1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</a:t>
                      </a:r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</a:t>
                      </a:r>
                      <a:r>
                        <a:rPr lang="ar-YE" sz="1400" b="0" dirty="0" err="1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گشتی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8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مێ</a:t>
                      </a:r>
                      <a:endParaRPr lang="en-US" sz="18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8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نێر</a:t>
                      </a:r>
                      <a:endParaRPr lang="en-US" sz="18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8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سەنتەرەكان</a:t>
                      </a:r>
                      <a:endParaRPr lang="en-US" sz="18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31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42</a:t>
                      </a:r>
                      <a:endParaRPr lang="en-US" sz="18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  <a:endParaRPr lang="en-US" sz="18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33</a:t>
                      </a:r>
                      <a:endParaRPr lang="en-US" sz="18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سەنتەری ئۆتیزم (سلێمانی)</a:t>
                      </a:r>
                      <a:endParaRPr lang="ar-IQ" sz="18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31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16</a:t>
                      </a:r>
                      <a:endParaRPr lang="en-US" sz="18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  <a:endParaRPr lang="en-US" sz="18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14</a:t>
                      </a:r>
                      <a:endParaRPr lang="en-US" sz="18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سەنتەری ملا غالب (بازیان)</a:t>
                      </a:r>
                      <a:endParaRPr lang="ar-IQ" sz="18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31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58</a:t>
                      </a:r>
                      <a:endParaRPr lang="en-US" sz="1800" b="0" dirty="0">
                        <a:solidFill>
                          <a:srgbClr val="FF0000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11</a:t>
                      </a:r>
                      <a:endParaRPr lang="en-US" sz="1800" b="0" dirty="0">
                        <a:solidFill>
                          <a:srgbClr val="FF0000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47</a:t>
                      </a:r>
                      <a:endParaRPr lang="en-US" sz="1800" b="0" dirty="0">
                        <a:solidFill>
                          <a:srgbClr val="FF0000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 گشتی</a:t>
                      </a:r>
                      <a:endParaRPr lang="ar-IQ" sz="18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914399" y="274638"/>
            <a:ext cx="6858002" cy="5635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YE" sz="2800" dirty="0">
                <a:latin typeface="Unikurd Jino" panose="020B0604030504040204" pitchFamily="34" charset="-78"/>
                <a:cs typeface="Unikurd Jino" panose="020B0604030504040204" pitchFamily="34" charset="-78"/>
              </a:rPr>
              <a:t>سەنتەرەكانی ئۆتیزم /حكومی</a:t>
            </a:r>
            <a:endParaRPr lang="en-US" sz="2800" dirty="0">
              <a:latin typeface="Unikurd Jino" panose="020B0604030504040204" pitchFamily="34" charset="-78"/>
              <a:cs typeface="Unikurd Jino" panose="020B0604030504040204" pitchFamily="34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734515"/>
              </p:ext>
            </p:extLst>
          </p:nvPr>
        </p:nvGraphicFramePr>
        <p:xfrm>
          <a:off x="1066800" y="3731779"/>
          <a:ext cx="6691746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011">
                  <a:extLst>
                    <a:ext uri="{9D8B030D-6E8A-4147-A177-3AD203B41FA5}">
                      <a16:colId xmlns:a16="http://schemas.microsoft.com/office/drawing/2014/main" val="2129044710"/>
                    </a:ext>
                  </a:extLst>
                </a:gridCol>
                <a:gridCol w="84901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02970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401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71949"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 err="1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</a:t>
                      </a:r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</a:t>
                      </a:r>
                      <a:r>
                        <a:rPr lang="ar-YE" sz="1400" b="0" dirty="0" err="1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گشتی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مێ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نێر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سەنتەركان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428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17</a:t>
                      </a:r>
                      <a:endParaRPr lang="en-US" sz="15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  <a:endParaRPr lang="en-US" sz="15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15</a:t>
                      </a:r>
                      <a:endParaRPr lang="en-US" sz="15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سەنتەری دارالعطاء/ ناحكومی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428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18</a:t>
                      </a:r>
                      <a:endParaRPr lang="en-US" sz="15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  <a:endParaRPr lang="en-US" sz="15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14</a:t>
                      </a:r>
                      <a:endParaRPr lang="en-US" sz="15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سەنتەری هیوا بۆ منداڵانی ئۆتیزم / ناحكومی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490849321"/>
                  </a:ext>
                </a:extLst>
              </a:tr>
              <a:tr h="228428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15</a:t>
                      </a:r>
                      <a:endParaRPr lang="en-US" sz="15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  <a:endParaRPr lang="en-US" sz="15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12</a:t>
                      </a:r>
                      <a:endParaRPr lang="en-US" sz="15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سەنتەری مارڤێلا /ناحكومی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46024420"/>
                  </a:ext>
                </a:extLst>
              </a:tr>
              <a:tr h="228428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  <a:endParaRPr lang="en-US" sz="15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  <a:endParaRPr lang="en-US" sz="15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  <a:endParaRPr lang="en-US" sz="15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سەنتەری هەوراز /ناحكومی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597792269"/>
                  </a:ext>
                </a:extLst>
              </a:tr>
              <a:tr h="228428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23</a:t>
                      </a:r>
                      <a:endParaRPr lang="en-US" sz="15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</a:t>
                      </a:r>
                      <a:endParaRPr lang="en-US" sz="15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16</a:t>
                      </a:r>
                      <a:endParaRPr lang="en-US" sz="15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سەنتەری رێدۆز/ ناحكومی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428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16</a:t>
                      </a:r>
                      <a:endParaRPr lang="en-US" sz="15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  <a:endParaRPr lang="en-US" sz="15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12</a:t>
                      </a:r>
                      <a:endParaRPr lang="en-US" sz="15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سەنتەری ژین /ناحكومی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428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62</a:t>
                      </a:r>
                      <a:endParaRPr lang="en-US" sz="15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14</a:t>
                      </a:r>
                      <a:endParaRPr lang="en-US" sz="15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48</a:t>
                      </a:r>
                      <a:endParaRPr lang="en-US" sz="15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سەنتەری ئەمین/ناحكومی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442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36</a:t>
                      </a:r>
                      <a:endParaRPr lang="en-US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  <a:endParaRPr lang="en-US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28</a:t>
                      </a:r>
                      <a:endParaRPr lang="en-US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سەنتەری پەپولەكان/ناحكومی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442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  <a:endParaRPr lang="en-US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  <a:endParaRPr lang="en-US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  <a:endParaRPr lang="en-US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سەنتەری هیمەت /ناحكومی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470992404"/>
                  </a:ext>
                </a:extLst>
              </a:tr>
              <a:tr h="241442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195</a:t>
                      </a:r>
                      <a:endParaRPr lang="en-US" sz="1600" b="0" dirty="0">
                        <a:solidFill>
                          <a:srgbClr val="FF0000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44</a:t>
                      </a:r>
                      <a:endParaRPr lang="en-US" sz="1600" b="0" dirty="0">
                        <a:solidFill>
                          <a:srgbClr val="FF0000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151</a:t>
                      </a:r>
                      <a:endParaRPr lang="en-US" sz="1600" b="0" dirty="0">
                        <a:solidFill>
                          <a:srgbClr val="FF0000"/>
                        </a:solidFill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 گشتی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698499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09562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ar-YE" dirty="0">
                <a:latin typeface="Unikurd Jino" panose="020B0604030504040204" pitchFamily="34" charset="-78"/>
                <a:cs typeface="Unikurd Jino" panose="020B0604030504040204" pitchFamily="34" charset="-78"/>
              </a:rPr>
              <a:t>هێڵی 116</a:t>
            </a:r>
            <a:endParaRPr lang="en-US" dirty="0">
              <a:latin typeface="Unikurd Jino" panose="020B0604030504040204" pitchFamily="34" charset="-78"/>
              <a:cs typeface="Unikurd Jino" panose="020B0604030504040204" pitchFamily="34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664213"/>
              </p:ext>
            </p:extLst>
          </p:nvPr>
        </p:nvGraphicFramePr>
        <p:xfrm>
          <a:off x="914400" y="775855"/>
          <a:ext cx="7162802" cy="5701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1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1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14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1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11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12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560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4745">
                <a:tc>
                  <a:txBody>
                    <a:bodyPr/>
                    <a:lstStyle/>
                    <a:p>
                      <a:pPr algn="ctr"/>
                      <a:r>
                        <a:rPr lang="ar-YE" sz="1000" dirty="0">
                          <a:latin typeface="Noto Naskh Arabic" pitchFamily="34" charset="-78"/>
                          <a:cs typeface="Noto Naskh Arabic" pitchFamily="34" charset="-78"/>
                        </a:rPr>
                        <a:t>تۆماركردنی</a:t>
                      </a:r>
                      <a:r>
                        <a:rPr lang="ar-YE" sz="1000" baseline="0" dirty="0">
                          <a:latin typeface="Noto Naskh Arabic" pitchFamily="34" charset="-78"/>
                          <a:cs typeface="Noto Naskh Arabic" pitchFamily="34" charset="-78"/>
                        </a:rPr>
                        <a:t> كێشە</a:t>
                      </a:r>
                      <a:endParaRPr lang="en-US" sz="10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000" dirty="0">
                          <a:latin typeface="Noto Naskh Arabic" pitchFamily="34" charset="-78"/>
                          <a:cs typeface="Noto Naskh Arabic" pitchFamily="34" charset="-78"/>
                        </a:rPr>
                        <a:t>ڕابواردن</a:t>
                      </a:r>
                      <a:endParaRPr lang="en-US" sz="10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000" dirty="0">
                          <a:latin typeface="Noto Naskh Arabic" pitchFamily="34" charset="-78"/>
                          <a:cs typeface="Noto Naskh Arabic" pitchFamily="34" charset="-78"/>
                        </a:rPr>
                        <a:t>هی</a:t>
                      </a:r>
                      <a:r>
                        <a:rPr lang="ar-YE" sz="1000" baseline="0" dirty="0">
                          <a:latin typeface="Noto Naskh Arabic" pitchFamily="34" charset="-78"/>
                          <a:cs typeface="Noto Naskh Arabic" pitchFamily="34" charset="-78"/>
                        </a:rPr>
                        <a:t> تر</a:t>
                      </a:r>
                      <a:endParaRPr lang="en-US" sz="10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000" dirty="0">
                          <a:latin typeface="Noto Naskh Arabic" pitchFamily="34" charset="-78"/>
                          <a:cs typeface="Noto Naskh Arabic" pitchFamily="34" charset="-78"/>
                        </a:rPr>
                        <a:t>پەیوەندی هەڵە</a:t>
                      </a:r>
                      <a:endParaRPr lang="en-US" sz="10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000" dirty="0">
                          <a:latin typeface="Noto Naskh Arabic" pitchFamily="34" charset="-78"/>
                          <a:cs typeface="Noto Naskh Arabic" pitchFamily="34" charset="-78"/>
                        </a:rPr>
                        <a:t>ڕەوانەكردن</a:t>
                      </a:r>
                      <a:endParaRPr lang="en-US" sz="10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000" dirty="0">
                          <a:latin typeface="Noto Naskh Arabic" pitchFamily="34" charset="-78"/>
                          <a:cs typeface="Noto Naskh Arabic" pitchFamily="34" charset="-78"/>
                        </a:rPr>
                        <a:t>بێدەنگی</a:t>
                      </a:r>
                      <a:endParaRPr lang="en-US" sz="10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000" dirty="0">
                          <a:latin typeface="Noto Naskh Arabic" pitchFamily="34" charset="-78"/>
                          <a:cs typeface="Noto Naskh Arabic" pitchFamily="34" charset="-78"/>
                        </a:rPr>
                        <a:t>وەرگرتنی زانیاری</a:t>
                      </a:r>
                      <a:endParaRPr lang="en-US" sz="10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000" dirty="0" err="1">
                          <a:latin typeface="Noto Naskh Arabic" pitchFamily="34" charset="-78"/>
                          <a:cs typeface="Noto Naskh Arabic" pitchFamily="34" charset="-78"/>
                        </a:rPr>
                        <a:t>پەیوەندی</a:t>
                      </a:r>
                      <a:r>
                        <a:rPr lang="ar-YE" sz="1000" dirty="0">
                          <a:latin typeface="Noto Naskh Arabic" pitchFamily="34" charset="-78"/>
                          <a:cs typeface="Noto Naskh Arabic" pitchFamily="34" charset="-78"/>
                        </a:rPr>
                        <a:t> تێپەر</a:t>
                      </a:r>
                      <a:endParaRPr lang="en-US" sz="10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000" dirty="0">
                          <a:latin typeface="Noto Naskh Arabic" pitchFamily="34" charset="-78"/>
                          <a:cs typeface="Noto Naskh Arabic" pitchFamily="34" charset="-78"/>
                        </a:rPr>
                        <a:t>كۆی گشتی پەیوەندییەكان</a:t>
                      </a:r>
                      <a:endParaRPr lang="en-US" sz="10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000" dirty="0">
                          <a:latin typeface="Noto Naskh Arabic" pitchFamily="34" charset="-78"/>
                          <a:cs typeface="Noto Naskh Arabic" pitchFamily="34" charset="-78"/>
                        </a:rPr>
                        <a:t>مانگەكان</a:t>
                      </a:r>
                      <a:endParaRPr lang="en-US" sz="10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941"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44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8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28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7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1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98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0" dirty="0" err="1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</a:t>
                      </a:r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1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941"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21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7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1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65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2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3551610550"/>
                  </a:ext>
                </a:extLst>
              </a:tr>
              <a:tr h="377320"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14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14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1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3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320"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30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14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13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1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4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320"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31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31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42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15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1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129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5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320"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45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21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18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1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101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6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320"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37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13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13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1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37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7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320"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1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8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320"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1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9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508016624"/>
                  </a:ext>
                </a:extLst>
              </a:tr>
              <a:tr h="377320"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8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1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27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10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13470164"/>
                  </a:ext>
                </a:extLst>
              </a:tr>
              <a:tr h="377320"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23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40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1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11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2830341144"/>
                  </a:ext>
                </a:extLst>
              </a:tr>
              <a:tr h="377320"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5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17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13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31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1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85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0" dirty="0" err="1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</a:t>
                      </a:r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12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4015509126"/>
                  </a:ext>
                </a:extLst>
              </a:tr>
              <a:tr h="377320"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164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7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20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246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65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231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400" b="1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105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1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746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0" dirty="0" err="1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</a:t>
                      </a:r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</a:t>
                      </a:r>
                      <a:r>
                        <a:rPr lang="ar-YE" sz="1400" b="0" dirty="0" err="1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گشتی</a:t>
                      </a:r>
                      <a:endParaRPr lang="ar-YE" sz="14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3808549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59272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7467600" cy="411162"/>
          </a:xfrm>
        </p:spPr>
        <p:txBody>
          <a:bodyPr>
            <a:normAutofit fontScale="90000"/>
          </a:bodyPr>
          <a:lstStyle/>
          <a:p>
            <a:pPr algn="ctr"/>
            <a:r>
              <a:rPr lang="ar-YE" dirty="0">
                <a:latin typeface="Unikurd Jino" panose="020B0604030504040204" pitchFamily="34" charset="-78"/>
                <a:cs typeface="Unikurd Jino" panose="020B0604030504040204" pitchFamily="34" charset="-78"/>
              </a:rPr>
              <a:t>پارەی خێرخوازی</a:t>
            </a:r>
            <a:endParaRPr lang="en-US" dirty="0">
              <a:latin typeface="Unikurd Jino" panose="020B0604030504040204" pitchFamily="34" charset="-78"/>
              <a:cs typeface="Unikurd Jino" panose="020B0604030504040204" pitchFamily="34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739976"/>
              </p:ext>
            </p:extLst>
          </p:nvPr>
        </p:nvGraphicFramePr>
        <p:xfrm>
          <a:off x="1524000" y="1397000"/>
          <a:ext cx="57912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algn="ctr"/>
                      <a:r>
                        <a:rPr lang="ar-YE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بڕی پارە بە دینار</a:t>
                      </a:r>
                      <a:endParaRPr lang="en-US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مانگەكان</a:t>
                      </a:r>
                      <a:endParaRPr lang="en-US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algn="ctr"/>
                      <a:r>
                        <a:rPr lang="ar-YE" sz="24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3443500</a:t>
                      </a:r>
                      <a:endParaRPr lang="en-US" sz="240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 گشتی</a:t>
                      </a:r>
                      <a:r>
                        <a:rPr lang="ar-YE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مانگەكان </a:t>
                      </a:r>
                      <a:endParaRPr lang="en-US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4980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64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467600" cy="334962"/>
          </a:xfrm>
        </p:spPr>
        <p:txBody>
          <a:bodyPr>
            <a:noAutofit/>
          </a:bodyPr>
          <a:lstStyle/>
          <a:p>
            <a:pPr algn="ctr"/>
            <a:r>
              <a:rPr lang="ar-YE" sz="2400" dirty="0">
                <a:latin typeface="Unikurd Jino" panose="020B0604030504040204" pitchFamily="34" charset="-78"/>
                <a:cs typeface="Unikurd Jino" panose="020B0604030504040204" pitchFamily="34" charset="-78"/>
              </a:rPr>
              <a:t> كەم ئەندامان بەپێی جۆر و ناوچەكان</a:t>
            </a:r>
            <a:endParaRPr lang="en-US" sz="2400" dirty="0">
              <a:latin typeface="Unikurd Jino" panose="020B0604030504040204" pitchFamily="34" charset="-78"/>
              <a:cs typeface="Unikurd Jino" panose="020B0604030504040204" pitchFamily="34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620706"/>
              </p:ext>
            </p:extLst>
          </p:nvPr>
        </p:nvGraphicFramePr>
        <p:xfrm>
          <a:off x="838200" y="533400"/>
          <a:ext cx="7239000" cy="1811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488297821"/>
                    </a:ext>
                  </a:extLst>
                </a:gridCol>
                <a:gridCol w="759615">
                  <a:extLst>
                    <a:ext uri="{9D8B030D-6E8A-4147-A177-3AD203B41FA5}">
                      <a16:colId xmlns:a16="http://schemas.microsoft.com/office/drawing/2014/main" val="1098318429"/>
                    </a:ext>
                  </a:extLst>
                </a:gridCol>
                <a:gridCol w="1050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281">
                  <a:extLst>
                    <a:ext uri="{9D8B030D-6E8A-4147-A177-3AD203B41FA5}">
                      <a16:colId xmlns:a16="http://schemas.microsoft.com/office/drawing/2014/main" val="2578439019"/>
                    </a:ext>
                  </a:extLst>
                </a:gridCol>
                <a:gridCol w="1047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3350722973"/>
                    </a:ext>
                  </a:extLst>
                </a:gridCol>
              </a:tblGrid>
              <a:tr h="248696">
                <a:tc rowSpan="2"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کۆی گشتی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YE" sz="11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مووچەخۆر</a:t>
                      </a:r>
                      <a:endParaRPr lang="en-US" sz="11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YE" sz="11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ئاسایی</a:t>
                      </a:r>
                      <a:endParaRPr lang="en-US" sz="11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ناوچە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6819839"/>
                  </a:ext>
                </a:extLst>
              </a:tr>
              <a:tr h="333570"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latin typeface="Noto Naskh Arabic UI" panose="020B0502040504020204" pitchFamily="34" charset="-78"/>
                        <a:cs typeface="Noto Naskh Arabic UI" panose="020B050204050402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مێ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نێر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مێ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نێر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latin typeface="Noto Naskh Arabic UI" panose="020B0502040504020204" pitchFamily="34" charset="-78"/>
                        <a:cs typeface="Noto Naskh Arabic UI" panose="020B050204050402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583">
                <a:tc>
                  <a:txBody>
                    <a:bodyPr/>
                    <a:lstStyle/>
                    <a:p>
                      <a:pPr algn="ctr"/>
                      <a:r>
                        <a:rPr kumimoji="0" lang="ar-YE" sz="140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15285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590</a:t>
                      </a:r>
                      <a:endParaRPr lang="en-US" sz="120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1156</a:t>
                      </a:r>
                      <a:endParaRPr lang="en-US" sz="120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6499</a:t>
                      </a:r>
                      <a:endParaRPr lang="en-US" sz="120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7040</a:t>
                      </a:r>
                      <a:endParaRPr lang="en-US" sz="120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05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سلێمانی</a:t>
                      </a:r>
                      <a:endParaRPr lang="en-US" sz="105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747957"/>
                  </a:ext>
                </a:extLst>
              </a:tr>
              <a:tr h="292583">
                <a:tc>
                  <a:txBody>
                    <a:bodyPr/>
                    <a:lstStyle/>
                    <a:p>
                      <a:pPr algn="ctr"/>
                      <a:r>
                        <a:rPr kumimoji="0" lang="ar-YE" sz="140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783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55</a:t>
                      </a:r>
                      <a:endParaRPr lang="en-US" sz="140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116</a:t>
                      </a:r>
                      <a:endParaRPr lang="en-US" sz="140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286</a:t>
                      </a:r>
                      <a:endParaRPr lang="en-US" sz="140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326</a:t>
                      </a:r>
                      <a:endParaRPr lang="en-US" sz="140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1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دەربەندیخان</a:t>
                      </a:r>
                      <a:endParaRPr lang="en-US" sz="11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273085"/>
                  </a:ext>
                </a:extLst>
              </a:tr>
              <a:tr h="292583">
                <a:tc>
                  <a:txBody>
                    <a:bodyPr/>
                    <a:lstStyle/>
                    <a:p>
                      <a:pPr algn="ctr"/>
                      <a:r>
                        <a:rPr kumimoji="0" lang="ar-YE" sz="140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2805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83</a:t>
                      </a:r>
                      <a:endParaRPr lang="en-US" sz="140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155</a:t>
                      </a:r>
                      <a:endParaRPr lang="en-US" sz="140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1255</a:t>
                      </a:r>
                      <a:endParaRPr lang="en-US" sz="140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1312</a:t>
                      </a:r>
                      <a:endParaRPr lang="en-US" sz="140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1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چەمچەماڵ</a:t>
                      </a:r>
                      <a:endParaRPr lang="en-US" sz="11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982240"/>
                  </a:ext>
                </a:extLst>
              </a:tr>
              <a:tr h="292583">
                <a:tc>
                  <a:txBody>
                    <a:bodyPr/>
                    <a:lstStyle/>
                    <a:p>
                      <a:pPr algn="ctr"/>
                      <a:r>
                        <a:rPr kumimoji="0" lang="ar-YE" sz="140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18873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solidFill>
                            <a:srgbClr val="FF0000"/>
                          </a:solidFill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728</a:t>
                      </a:r>
                      <a:endParaRPr lang="en-US" sz="1200" dirty="0">
                        <a:solidFill>
                          <a:srgbClr val="FF0000"/>
                        </a:solidFill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solidFill>
                            <a:srgbClr val="FF0000"/>
                          </a:solidFill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1427</a:t>
                      </a:r>
                      <a:endParaRPr lang="en-US" sz="1200" dirty="0">
                        <a:solidFill>
                          <a:srgbClr val="FF0000"/>
                        </a:solidFill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solidFill>
                            <a:srgbClr val="FF0000"/>
                          </a:solidFill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8040</a:t>
                      </a:r>
                      <a:endParaRPr lang="en-US" sz="1200" dirty="0">
                        <a:solidFill>
                          <a:srgbClr val="FF0000"/>
                        </a:solidFill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solidFill>
                            <a:srgbClr val="FF0000"/>
                          </a:solidFill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8678</a:t>
                      </a:r>
                      <a:endParaRPr lang="en-US" sz="1200" dirty="0">
                        <a:solidFill>
                          <a:srgbClr val="FF0000"/>
                        </a:solidFill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1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کۆی</a:t>
                      </a:r>
                      <a:r>
                        <a:rPr lang="ar-YE" sz="11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گشتی</a:t>
                      </a:r>
                      <a:endParaRPr lang="en-US" sz="11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7731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947522"/>
              </p:ext>
            </p:extLst>
          </p:nvPr>
        </p:nvGraphicFramePr>
        <p:xfrm>
          <a:off x="838201" y="2514599"/>
          <a:ext cx="7238999" cy="4153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6683">
                  <a:extLst>
                    <a:ext uri="{9D8B030D-6E8A-4147-A177-3AD203B41FA5}">
                      <a16:colId xmlns:a16="http://schemas.microsoft.com/office/drawing/2014/main" val="2248733825"/>
                    </a:ext>
                  </a:extLst>
                </a:gridCol>
                <a:gridCol w="1471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7313">
                  <a:extLst>
                    <a:ext uri="{9D8B030D-6E8A-4147-A177-3AD203B41FA5}">
                      <a16:colId xmlns:a16="http://schemas.microsoft.com/office/drawing/2014/main" val="206227003"/>
                    </a:ext>
                  </a:extLst>
                </a:gridCol>
                <a:gridCol w="1204765">
                  <a:extLst>
                    <a:ext uri="{9D8B030D-6E8A-4147-A177-3AD203B41FA5}">
                      <a16:colId xmlns:a16="http://schemas.microsoft.com/office/drawing/2014/main" val="2854853974"/>
                    </a:ext>
                  </a:extLst>
                </a:gridCol>
                <a:gridCol w="1359046">
                  <a:extLst>
                    <a:ext uri="{9D8B030D-6E8A-4147-A177-3AD203B41FA5}">
                      <a16:colId xmlns:a16="http://schemas.microsoft.com/office/drawing/2014/main" val="3110334870"/>
                    </a:ext>
                  </a:extLst>
                </a:gridCol>
              </a:tblGrid>
              <a:tr h="237750"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کۆی گشتی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دەربەندیخان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چەمچمەماڵ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تۆری</a:t>
                      </a:r>
                      <a:r>
                        <a:rPr lang="ar-YE" sz="12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پاراستن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جۆری</a:t>
                      </a:r>
                      <a:r>
                        <a:rPr lang="ar-YE" sz="12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کەم ئەندامی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39511"/>
                  </a:ext>
                </a:extLst>
              </a:tr>
              <a:tr h="29525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2102</a:t>
                      </a:r>
                      <a:endParaRPr lang="en-US" sz="15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135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425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1542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2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نابینایان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806790791"/>
                  </a:ext>
                </a:extLst>
              </a:tr>
              <a:tr h="29525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2026</a:t>
                      </a:r>
                      <a:endParaRPr lang="en-US" sz="15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74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330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1622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2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شلل دماغ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972594353"/>
                  </a:ext>
                </a:extLst>
              </a:tr>
              <a:tr h="29525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153</a:t>
                      </a:r>
                      <a:endParaRPr lang="en-US" sz="15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19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127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2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كورته‌ باڵا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264216971"/>
                  </a:ext>
                </a:extLst>
              </a:tr>
              <a:tr h="29525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7790</a:t>
                      </a:r>
                      <a:endParaRPr lang="en-US" sz="15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321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1054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5040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2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كه‌مئه‌ندامی جه‌سته‌یی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651047878"/>
                  </a:ext>
                </a:extLst>
              </a:tr>
              <a:tr h="29525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70</a:t>
                      </a:r>
                      <a:endParaRPr lang="en-US" sz="15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66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2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ئۆتیزم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606334123"/>
                  </a:ext>
                </a:extLst>
              </a:tr>
              <a:tr h="29525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422</a:t>
                      </a:r>
                      <a:endParaRPr lang="en-US" sz="15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10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131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281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2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تالاسیمیا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475534734"/>
                  </a:ext>
                </a:extLst>
              </a:tr>
              <a:tr h="29525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35</a:t>
                      </a:r>
                      <a:endParaRPr lang="en-US" sz="15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34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2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هیمۆفیلیا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228850743"/>
                  </a:ext>
                </a:extLst>
              </a:tr>
              <a:tr h="29525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2445</a:t>
                      </a:r>
                      <a:endParaRPr lang="en-US" sz="15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86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478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1881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2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بیركۆڵ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525625950"/>
                  </a:ext>
                </a:extLst>
              </a:tr>
              <a:tr h="29525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1185</a:t>
                      </a:r>
                      <a:endParaRPr lang="en-US" sz="15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48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104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1033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2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شیزۆفرینیا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900788176"/>
                  </a:ext>
                </a:extLst>
              </a:tr>
              <a:tr h="29525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694</a:t>
                      </a:r>
                      <a:endParaRPr lang="en-US" sz="15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18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48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628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2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مه‌نگۆل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213468428"/>
                  </a:ext>
                </a:extLst>
              </a:tr>
              <a:tr h="29525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1644</a:t>
                      </a:r>
                      <a:endParaRPr lang="en-US" sz="15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83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212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1349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2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نابیستان(كه‌ڕ و ڵاڵ)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757286893"/>
                  </a:ext>
                </a:extLst>
              </a:tr>
              <a:tr h="315930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5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1682</a:t>
                      </a:r>
                      <a:endParaRPr lang="en-US" sz="15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en-US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en-US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1682</a:t>
                      </a:r>
                      <a:endParaRPr lang="en-US" sz="140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2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شلل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5930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 dirty="0">
                          <a:solidFill>
                            <a:srgbClr val="FF0000"/>
                          </a:solidFill>
                          <a:effectLst/>
                          <a:cs typeface="Noto Naskh Arabic"/>
                        </a:rPr>
                        <a:t>1873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 dirty="0">
                          <a:solidFill>
                            <a:srgbClr val="FF0000"/>
                          </a:solidFill>
                          <a:effectLst/>
                          <a:cs typeface="Noto Naskh Arabic"/>
                        </a:rPr>
                        <a:t>783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 dirty="0">
                          <a:solidFill>
                            <a:srgbClr val="FF0000"/>
                          </a:solidFill>
                          <a:effectLst/>
                          <a:cs typeface="Noto Naskh Arabic"/>
                        </a:rPr>
                        <a:t>2805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400" b="1" dirty="0">
                          <a:solidFill>
                            <a:srgbClr val="FF0000"/>
                          </a:solidFill>
                          <a:effectLst/>
                          <a:cs typeface="Noto Naskh Arabic"/>
                        </a:rPr>
                        <a:t>15285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200" b="1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کۆی گشتی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767894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9156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ar-YE" dirty="0">
                <a:latin typeface="Unikurd Jino" panose="020B0604030504040204" pitchFamily="34" charset="-78"/>
                <a:cs typeface="Unikurd Jino" panose="020B0604030504040204" pitchFamily="34" charset="-78"/>
              </a:rPr>
              <a:t>رێكخراوەكان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508640"/>
              </p:ext>
            </p:extLst>
          </p:nvPr>
        </p:nvGraphicFramePr>
        <p:xfrm>
          <a:off x="609602" y="1447800"/>
          <a:ext cx="7467598" cy="307092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09242">
                  <a:extLst>
                    <a:ext uri="{9D8B030D-6E8A-4147-A177-3AD203B41FA5}">
                      <a16:colId xmlns:a16="http://schemas.microsoft.com/office/drawing/2014/main" val="2559132894"/>
                    </a:ext>
                  </a:extLst>
                </a:gridCol>
                <a:gridCol w="3366077">
                  <a:extLst>
                    <a:ext uri="{9D8B030D-6E8A-4147-A177-3AD203B41FA5}">
                      <a16:colId xmlns:a16="http://schemas.microsoft.com/office/drawing/2014/main" val="1281035524"/>
                    </a:ext>
                  </a:extLst>
                </a:gridCol>
                <a:gridCol w="1188027">
                  <a:extLst>
                    <a:ext uri="{9D8B030D-6E8A-4147-A177-3AD203B41FA5}">
                      <a16:colId xmlns:a16="http://schemas.microsoft.com/office/drawing/2014/main" val="3727374011"/>
                    </a:ext>
                  </a:extLst>
                </a:gridCol>
                <a:gridCol w="982950">
                  <a:extLst>
                    <a:ext uri="{9D8B030D-6E8A-4147-A177-3AD203B41FA5}">
                      <a16:colId xmlns:a16="http://schemas.microsoft.com/office/drawing/2014/main" val="3046005173"/>
                    </a:ext>
                  </a:extLst>
                </a:gridCol>
                <a:gridCol w="721302">
                  <a:extLst>
                    <a:ext uri="{9D8B030D-6E8A-4147-A177-3AD203B41FA5}">
                      <a16:colId xmlns:a16="http://schemas.microsoft.com/office/drawing/2014/main" val="2515554369"/>
                    </a:ext>
                  </a:extLst>
                </a:gridCol>
              </a:tblGrid>
              <a:tr h="506762">
                <a:tc rowSpan="2">
                  <a:txBody>
                    <a:bodyPr/>
                    <a:lstStyle/>
                    <a:p>
                      <a:pPr algn="ctr" rtl="1"/>
                      <a:r>
                        <a:rPr lang="ar-YE" sz="16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ناوی</a:t>
                      </a:r>
                      <a:r>
                        <a:rPr lang="ar-YE" sz="160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رێكخراوی </a:t>
                      </a:r>
                      <a:endParaRPr lang="ar-YE" sz="160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YE" sz="16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پرۆژە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YE" sz="16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ماوەی پرۆژە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600" dirty="0"/>
                        <a:t>سودمەند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893017"/>
                  </a:ext>
                </a:extLst>
              </a:tr>
              <a:tr h="506762">
                <a:tc vMerge="1">
                  <a:txBody>
                    <a:bodyPr/>
                    <a:lstStyle/>
                    <a:p>
                      <a:pPr rtl="1"/>
                      <a:endParaRPr lang="ar-Y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Y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6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نێر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6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5331728"/>
                  </a:ext>
                </a:extLst>
              </a:tr>
              <a:tr h="1043876"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UNFPA</a:t>
                      </a:r>
                      <a:endParaRPr lang="ar-YE" sz="140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YE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پڕۆژەی یەکسانی لەسەر بنەمای جۆری کۆمەڵایەتی و بەتواناکردنی ژنان</a:t>
                      </a:r>
                      <a:endParaRPr lang="ar-YE" sz="140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6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 مانگ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6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3141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6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10667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5019227"/>
                  </a:ext>
                </a:extLst>
              </a:tr>
              <a:tr h="506762"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UNICEF</a:t>
                      </a:r>
                      <a:endParaRPr lang="ar-YE" sz="140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پرۆژەی پاراستنی مناڵ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6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١٢</a:t>
                      </a:r>
                      <a:r>
                        <a:rPr lang="ar-YE" sz="160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مانگ</a:t>
                      </a:r>
                      <a:endParaRPr lang="ar-YE" sz="160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60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23736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60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27147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97246471"/>
                  </a:ext>
                </a:extLst>
              </a:tr>
              <a:tr h="506762">
                <a:tc gridSpan="3">
                  <a:txBody>
                    <a:bodyPr/>
                    <a:lstStyle/>
                    <a:p>
                      <a:pPr algn="ctr" rtl="1"/>
                      <a:r>
                        <a:rPr lang="ar-YE" sz="160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 گشتی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YE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YE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80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26877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80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37814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6268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826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ar-YE" dirty="0">
                <a:latin typeface="Unikurd Jino" panose="020B0604030504040204" pitchFamily="34" charset="-78"/>
                <a:cs typeface="Unikurd Jino" panose="020B0604030504040204" pitchFamily="34" charset="-78"/>
              </a:rPr>
              <a:t>كارگێری</a:t>
            </a:r>
            <a:endParaRPr lang="en-US" dirty="0">
              <a:latin typeface="Unikurd Jino" panose="020B0604030504040204" pitchFamily="34" charset="-78"/>
              <a:cs typeface="Unikurd Jino" panose="020B0604030504040204" pitchFamily="34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823803"/>
              </p:ext>
            </p:extLst>
          </p:nvPr>
        </p:nvGraphicFramePr>
        <p:xfrm>
          <a:off x="381000" y="685801"/>
          <a:ext cx="7696198" cy="5347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288">
                  <a:extLst>
                    <a:ext uri="{9D8B030D-6E8A-4147-A177-3AD203B41FA5}">
                      <a16:colId xmlns:a16="http://schemas.microsoft.com/office/drawing/2014/main" val="1314063513"/>
                    </a:ext>
                  </a:extLst>
                </a:gridCol>
                <a:gridCol w="847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7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7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54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07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709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35283"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 گشتی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تۆڕی پاراستن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سیدصادق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چەمچەماڵ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دەربەندیخان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کەم ئەندامان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چاودێری کۆمەڵایەتی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گشتی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بابەت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72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15921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6521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188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1051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661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547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2593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4360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نووسراوی دەركردە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72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13995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3719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109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663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729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569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3423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4783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نوسراوی وەرگرتە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518006846"/>
                  </a:ext>
                </a:extLst>
              </a:tr>
              <a:tr h="31872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دامەزراندن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169591717"/>
                  </a:ext>
                </a:extLst>
              </a:tr>
              <a:tr h="31872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21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3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خانەنشین كردن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4134484561"/>
                  </a:ext>
                </a:extLst>
              </a:tr>
              <a:tr h="31872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3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گواستنەوەێ ڕاژە 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3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14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0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گواستنەوە لە سنوری وەزارەت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72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71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71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4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4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4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4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4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4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میلاكی چەسپاو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72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198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15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لیژنە پێكهاتووەكان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72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9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مۆڵەتی لەدایك بوون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13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7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3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مۆڵەتی بەبێ مووچە لە (6) مانگ زیاتر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51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2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مۆڵەتی خوێندن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51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312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151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سوپاس نامە 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51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4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1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سزادان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872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215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35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177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0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گۆڕینی ناونیشان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5205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pPr algn="ctr"/>
            <a:r>
              <a:rPr lang="ar-YE" dirty="0">
                <a:latin typeface="Unikurd Jino" panose="020B0604030504040204" pitchFamily="34" charset="-78"/>
                <a:cs typeface="Unikurd Jino" panose="020B0604030504040204" pitchFamily="34" charset="-78"/>
              </a:rPr>
              <a:t>كۆی گشتی خەرجی و داهات</a:t>
            </a:r>
            <a:endParaRPr lang="en-US" dirty="0">
              <a:latin typeface="Unikurd Jino" panose="020B0604030504040204" pitchFamily="34" charset="-78"/>
              <a:cs typeface="Unikurd Jino" panose="020B0604030504040204" pitchFamily="34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978332"/>
              </p:ext>
            </p:extLst>
          </p:nvPr>
        </p:nvGraphicFramePr>
        <p:xfrm>
          <a:off x="1371600" y="807720"/>
          <a:ext cx="6096000" cy="2749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9764">
                <a:tc>
                  <a:txBody>
                    <a:bodyPr/>
                    <a:lstStyle/>
                    <a:p>
                      <a:pPr algn="ctr"/>
                      <a:r>
                        <a:rPr lang="ar-YE" sz="18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خەرجی</a:t>
                      </a:r>
                      <a:endParaRPr lang="en-US" sz="18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8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بەرێوەبەرایەتی</a:t>
                      </a:r>
                      <a:endParaRPr lang="en-US" sz="18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27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1798641005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بەرێوەبەرایەتی گشتی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27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4724927850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بەرێوەبەرایەتی</a:t>
                      </a:r>
                      <a:r>
                        <a:rPr lang="ar-YE" sz="12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چاودێری كۆمەڵایەتی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27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27811128942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بەرێوەبەرایەتی</a:t>
                      </a:r>
                      <a:r>
                        <a:rPr lang="ar-YE" sz="12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</a:t>
                      </a:r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تۆری پاراستن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27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2830631085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بەرێوەبەرایەتی</a:t>
                      </a:r>
                      <a:r>
                        <a:rPr lang="ar-YE" sz="12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</a:t>
                      </a:r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چاودێری</a:t>
                      </a:r>
                      <a:r>
                        <a:rPr lang="ar-YE" sz="12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كەم ئەندامان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27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5658793700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بەرێوەبەرایەتی</a:t>
                      </a:r>
                      <a:r>
                        <a:rPr lang="ar-YE" sz="12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</a:t>
                      </a:r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چاودێری</a:t>
                      </a:r>
                      <a:r>
                        <a:rPr lang="ar-YE" sz="12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گەشەپێدانی كۆمەڵایەتی چەمچەماڵ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27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1652882233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بەرێوەبەرایەتی</a:t>
                      </a:r>
                      <a:r>
                        <a:rPr lang="ar-YE" sz="12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</a:t>
                      </a:r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چاودێری</a:t>
                      </a:r>
                      <a:r>
                        <a:rPr lang="ar-YE" sz="12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گەشەپێدانی كۆمەڵایەتی دەربەندیخان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764"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solidFill>
                            <a:srgbClr val="FF0000"/>
                          </a:solidFill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44477004815</a:t>
                      </a:r>
                      <a:endParaRPr lang="en-US" sz="1400" b="0" dirty="0">
                        <a:solidFill>
                          <a:srgbClr val="FF0000"/>
                        </a:solidFill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 گشتی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79177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889028"/>
              </p:ext>
            </p:extLst>
          </p:nvPr>
        </p:nvGraphicFramePr>
        <p:xfrm>
          <a:off x="1371600" y="3733800"/>
          <a:ext cx="6096000" cy="2886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114">
                <a:tc>
                  <a:txBody>
                    <a:bodyPr/>
                    <a:lstStyle/>
                    <a:p>
                      <a:pPr algn="ctr"/>
                      <a:r>
                        <a:rPr lang="ar-YE" sz="20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داهات </a:t>
                      </a:r>
                      <a:endParaRPr lang="en-US" sz="20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20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بەرێوەبەرایەتی</a:t>
                      </a:r>
                      <a:endParaRPr lang="en-US" sz="20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74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66540650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YE" sz="1400" b="0" kern="1200" dirty="0">
                          <a:solidFill>
                            <a:schemeClr val="dk1"/>
                          </a:solidFill>
                          <a:latin typeface="Unikurd Jino" panose="020B0604030504040204" pitchFamily="34" charset="-78"/>
                          <a:ea typeface="+mn-ea"/>
                          <a:cs typeface="Unikurd Jino" panose="020B0604030504040204" pitchFamily="34" charset="-78"/>
                        </a:rPr>
                        <a:t>بەرێوەبەرایەتی گشتی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Unikurd Jino" panose="020B0604030504040204" pitchFamily="34" charset="-78"/>
                        <a:ea typeface="+mn-ea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74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63316400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بەرێوەبەرایەتی</a:t>
                      </a:r>
                      <a:r>
                        <a:rPr lang="ar-YE" sz="12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چاودێری كۆمەڵایەتی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74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99692160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بەرێوەبەرایەتی</a:t>
                      </a:r>
                      <a:r>
                        <a:rPr lang="ar-YE" sz="12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</a:t>
                      </a:r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تۆری پاراستن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74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536150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بەرێوەبەرایەتی</a:t>
                      </a:r>
                      <a:r>
                        <a:rPr lang="ar-YE" sz="12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</a:t>
                      </a:r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چاودێری</a:t>
                      </a:r>
                      <a:r>
                        <a:rPr lang="ar-YE" sz="12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كەم ئەندامان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74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690000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بەرێوەبەرایەتی</a:t>
                      </a:r>
                      <a:r>
                        <a:rPr lang="ar-YE" sz="12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</a:t>
                      </a:r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چاودێری</a:t>
                      </a:r>
                      <a:r>
                        <a:rPr lang="ar-YE" sz="12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گەشەپێدانی كۆمەڵایەتی چەمچەماڵ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74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21756000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بەرێوەبەرایەتی</a:t>
                      </a:r>
                      <a:r>
                        <a:rPr lang="ar-YE" sz="12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</a:t>
                      </a:r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چاودێری</a:t>
                      </a:r>
                      <a:r>
                        <a:rPr lang="ar-YE" sz="12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گەشەپێدانی كۆمەڵایەتی دەربەندیخان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748">
                <a:tc>
                  <a:txBody>
                    <a:bodyPr/>
                    <a:lstStyle/>
                    <a:p>
                      <a:pPr algn="ctr"/>
                      <a:r>
                        <a:rPr lang="ar-YE" sz="1400" b="0">
                          <a:solidFill>
                            <a:srgbClr val="FF0000"/>
                          </a:solidFill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252531360</a:t>
                      </a:r>
                      <a:endParaRPr lang="en-US" sz="1400" b="0" dirty="0">
                        <a:solidFill>
                          <a:srgbClr val="FF0000"/>
                        </a:solidFill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 گشتی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377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134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7467600" cy="685800"/>
          </a:xfrm>
        </p:spPr>
        <p:txBody>
          <a:bodyPr anchor="ctr">
            <a:normAutofit/>
          </a:bodyPr>
          <a:lstStyle/>
          <a:p>
            <a:pPr algn="ctr"/>
            <a:r>
              <a:rPr lang="ar-YE" dirty="0">
                <a:latin typeface="Unikurd Jino" panose="020B0604030504040204" pitchFamily="34" charset="-78"/>
                <a:cs typeface="Unikurd Jino" panose="020B0604030504040204" pitchFamily="34" charset="-78"/>
              </a:rPr>
              <a:t>مۆڵەتی بەخێوكار</a:t>
            </a:r>
            <a:endParaRPr lang="en-US" dirty="0">
              <a:latin typeface="Unikurd Jino" panose="020B0604030504040204" pitchFamily="34" charset="-78"/>
              <a:cs typeface="Unikurd Jino" panose="020B0604030504040204" pitchFamily="34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800771"/>
              </p:ext>
            </p:extLst>
          </p:nvPr>
        </p:nvGraphicFramePr>
        <p:xfrm>
          <a:off x="762000" y="1905000"/>
          <a:ext cx="7620000" cy="968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:a16="http://schemas.microsoft.com/office/drawing/2014/main" val="2331757664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633139605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4264934100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584432227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84466474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159339245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 rtl="1"/>
                      <a:r>
                        <a:rPr lang="ar-YE" sz="1400" b="0" dirty="0">
                          <a:latin typeface="Noto Naskh Arabic" pitchFamily="34" charset="-78"/>
                          <a:cs typeface="Noto Naskh Arabic" pitchFamily="34" charset="-78"/>
                        </a:rPr>
                        <a:t>کۆی گشتی</a:t>
                      </a:r>
                      <a:endParaRPr lang="en-US" sz="1400" b="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b="0" dirty="0">
                          <a:latin typeface="Noto Naskh Arabic" pitchFamily="34" charset="-78"/>
                          <a:cs typeface="Noto Naskh Arabic" pitchFamily="34" charset="-78"/>
                        </a:rPr>
                        <a:t>چەمچەماڵ</a:t>
                      </a:r>
                      <a:endParaRPr lang="en-US" sz="1400" b="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b="0" dirty="0">
                          <a:latin typeface="Noto Naskh Arabic" pitchFamily="34" charset="-78"/>
                          <a:cs typeface="Noto Naskh Arabic" pitchFamily="34" charset="-78"/>
                        </a:rPr>
                        <a:t>دەربەندیخان</a:t>
                      </a:r>
                      <a:endParaRPr lang="en-US" sz="1400" b="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b="0" dirty="0">
                          <a:latin typeface="Noto Naskh Arabic" pitchFamily="34" charset="-78"/>
                          <a:cs typeface="Noto Naskh Arabic" pitchFamily="34" charset="-78"/>
                        </a:rPr>
                        <a:t>شارەزوور</a:t>
                      </a:r>
                      <a:endParaRPr lang="en-US" sz="1400" b="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b="0" dirty="0">
                          <a:latin typeface="Noto Naskh Arabic" pitchFamily="34" charset="-78"/>
                          <a:cs typeface="Noto Naskh Arabic" pitchFamily="34" charset="-78"/>
                        </a:rPr>
                        <a:t>سلێمانی</a:t>
                      </a:r>
                      <a:endParaRPr lang="en-US" sz="1400" b="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مۆڵەتی دراو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933469"/>
                  </a:ext>
                </a:extLst>
              </a:tr>
              <a:tr h="510989">
                <a:tc>
                  <a:txBody>
                    <a:bodyPr/>
                    <a:lstStyle/>
                    <a:p>
                      <a:pPr algn="ctr" rtl="1"/>
                      <a:r>
                        <a:rPr lang="ar-YE" sz="18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363</a:t>
                      </a:r>
                      <a:endParaRPr lang="en-US" sz="18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8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24</a:t>
                      </a:r>
                      <a:endParaRPr lang="en-US" sz="18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8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  <a:endParaRPr lang="en-US" sz="18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8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13</a:t>
                      </a:r>
                      <a:endParaRPr lang="en-US" sz="18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8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320</a:t>
                      </a:r>
                      <a:endParaRPr lang="en-US" sz="18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600" dirty="0">
                        <a:latin typeface="Noto Naskh Arabic UI" panose="020B0502040504020204" pitchFamily="34" charset="-78"/>
                        <a:cs typeface="Noto Naskh Arabic UI" panose="020B050204050402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66105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625041"/>
              </p:ext>
            </p:extLst>
          </p:nvPr>
        </p:nvGraphicFramePr>
        <p:xfrm>
          <a:off x="838200" y="3657600"/>
          <a:ext cx="7543800" cy="1043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975">
                  <a:extLst>
                    <a:ext uri="{9D8B030D-6E8A-4147-A177-3AD203B41FA5}">
                      <a16:colId xmlns:a16="http://schemas.microsoft.com/office/drawing/2014/main" val="102809036"/>
                    </a:ext>
                  </a:extLst>
                </a:gridCol>
                <a:gridCol w="942975">
                  <a:extLst>
                    <a:ext uri="{9D8B030D-6E8A-4147-A177-3AD203B41FA5}">
                      <a16:colId xmlns:a16="http://schemas.microsoft.com/office/drawing/2014/main" val="2081305016"/>
                    </a:ext>
                  </a:extLst>
                </a:gridCol>
                <a:gridCol w="942975">
                  <a:extLst>
                    <a:ext uri="{9D8B030D-6E8A-4147-A177-3AD203B41FA5}">
                      <a16:colId xmlns:a16="http://schemas.microsoft.com/office/drawing/2014/main" val="2127762689"/>
                    </a:ext>
                  </a:extLst>
                </a:gridCol>
                <a:gridCol w="942975">
                  <a:extLst>
                    <a:ext uri="{9D8B030D-6E8A-4147-A177-3AD203B41FA5}">
                      <a16:colId xmlns:a16="http://schemas.microsoft.com/office/drawing/2014/main" val="8846941"/>
                    </a:ext>
                  </a:extLst>
                </a:gridCol>
                <a:gridCol w="942975">
                  <a:extLst>
                    <a:ext uri="{9D8B030D-6E8A-4147-A177-3AD203B41FA5}">
                      <a16:colId xmlns:a16="http://schemas.microsoft.com/office/drawing/2014/main" val="1005221151"/>
                    </a:ext>
                  </a:extLst>
                </a:gridCol>
                <a:gridCol w="942975">
                  <a:extLst>
                    <a:ext uri="{9D8B030D-6E8A-4147-A177-3AD203B41FA5}">
                      <a16:colId xmlns:a16="http://schemas.microsoft.com/office/drawing/2014/main" val="4239260495"/>
                    </a:ext>
                  </a:extLst>
                </a:gridCol>
                <a:gridCol w="942975">
                  <a:extLst>
                    <a:ext uri="{9D8B030D-6E8A-4147-A177-3AD203B41FA5}">
                      <a16:colId xmlns:a16="http://schemas.microsoft.com/office/drawing/2014/main" val="3299896474"/>
                    </a:ext>
                  </a:extLst>
                </a:gridCol>
                <a:gridCol w="942975">
                  <a:extLst>
                    <a:ext uri="{9D8B030D-6E8A-4147-A177-3AD203B41FA5}">
                      <a16:colId xmlns:a16="http://schemas.microsoft.com/office/drawing/2014/main" val="2008487530"/>
                    </a:ext>
                  </a:extLst>
                </a:gridCol>
              </a:tblGrid>
              <a:tr h="521910">
                <a:tc>
                  <a:txBody>
                    <a:bodyPr/>
                    <a:lstStyle/>
                    <a:p>
                      <a:pPr algn="ctr" rtl="1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کۆی گشتی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هیتر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هاوسەر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برا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خوشک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باوک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دایک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کەسی وەرگر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0231241"/>
                  </a:ext>
                </a:extLst>
              </a:tr>
              <a:tr h="521910">
                <a:tc>
                  <a:txBody>
                    <a:bodyPr/>
                    <a:lstStyle/>
                    <a:p>
                      <a:pPr algn="ctr" rtl="1"/>
                      <a:r>
                        <a:rPr lang="ar-YE" sz="20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363</a:t>
                      </a:r>
                      <a:endParaRPr lang="en-US" sz="20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20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  <a:endParaRPr lang="en-US" sz="20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20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  <a:endParaRPr lang="en-US" sz="20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20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  <a:endParaRPr lang="en-US" sz="20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20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</a:t>
                      </a:r>
                      <a:endParaRPr lang="en-US" sz="20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20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31</a:t>
                      </a:r>
                      <a:endParaRPr lang="en-US" sz="20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20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315</a:t>
                      </a:r>
                      <a:endParaRPr lang="en-US" sz="20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600" dirty="0">
                        <a:latin typeface="Noto Naskh Arabic UI" panose="020B0502040504020204" pitchFamily="34" charset="-78"/>
                        <a:cs typeface="Noto Naskh Arabic UI" panose="020B050204050402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892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9383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 anchor="ctr">
            <a:noAutofit/>
          </a:bodyPr>
          <a:lstStyle/>
          <a:p>
            <a:pPr algn="ctr"/>
            <a:r>
              <a:rPr lang="ar-YE" sz="2400" dirty="0">
                <a:latin typeface="Unikurd Jino" panose="020B0604030504040204" pitchFamily="34" charset="-78"/>
                <a:cs typeface="Unikurd Jino" panose="020B0604030504040204" pitchFamily="34" charset="-78"/>
              </a:rPr>
              <a:t>ماڵی داڵدەدانی ژنانی هەڕەشەلێکراو</a:t>
            </a:r>
            <a:endParaRPr lang="en-US" sz="2000" dirty="0">
              <a:latin typeface="Unikurd Jino" panose="020B0604030504040204" pitchFamily="34" charset="-78"/>
              <a:cs typeface="Unikurd Jino" panose="020B0604030504040204" pitchFamily="34" charset="-7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03193"/>
              </p:ext>
            </p:extLst>
          </p:nvPr>
        </p:nvGraphicFramePr>
        <p:xfrm>
          <a:off x="590403" y="5299652"/>
          <a:ext cx="7646128" cy="120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883">
                  <a:extLst>
                    <a:ext uri="{9D8B030D-6E8A-4147-A177-3AD203B41FA5}">
                      <a16:colId xmlns:a16="http://schemas.microsoft.com/office/drawing/2014/main" val="3554855340"/>
                    </a:ext>
                  </a:extLst>
                </a:gridCol>
                <a:gridCol w="1318948">
                  <a:extLst>
                    <a:ext uri="{9D8B030D-6E8A-4147-A177-3AD203B41FA5}">
                      <a16:colId xmlns:a16="http://schemas.microsoft.com/office/drawing/2014/main" val="1119943271"/>
                    </a:ext>
                  </a:extLst>
                </a:gridCol>
                <a:gridCol w="920566">
                  <a:extLst>
                    <a:ext uri="{9D8B030D-6E8A-4147-A177-3AD203B41FA5}">
                      <a16:colId xmlns:a16="http://schemas.microsoft.com/office/drawing/2014/main" val="3300091640"/>
                    </a:ext>
                  </a:extLst>
                </a:gridCol>
                <a:gridCol w="887199">
                  <a:extLst>
                    <a:ext uri="{9D8B030D-6E8A-4147-A177-3AD203B41FA5}">
                      <a16:colId xmlns:a16="http://schemas.microsoft.com/office/drawing/2014/main" val="1028125190"/>
                    </a:ext>
                  </a:extLst>
                </a:gridCol>
                <a:gridCol w="903883">
                  <a:extLst>
                    <a:ext uri="{9D8B030D-6E8A-4147-A177-3AD203B41FA5}">
                      <a16:colId xmlns:a16="http://schemas.microsoft.com/office/drawing/2014/main" val="3986108165"/>
                    </a:ext>
                  </a:extLst>
                </a:gridCol>
                <a:gridCol w="903883">
                  <a:extLst>
                    <a:ext uri="{9D8B030D-6E8A-4147-A177-3AD203B41FA5}">
                      <a16:colId xmlns:a16="http://schemas.microsoft.com/office/drawing/2014/main" val="1147771643"/>
                    </a:ext>
                  </a:extLst>
                </a:gridCol>
                <a:gridCol w="903883">
                  <a:extLst>
                    <a:ext uri="{9D8B030D-6E8A-4147-A177-3AD203B41FA5}">
                      <a16:colId xmlns:a16="http://schemas.microsoft.com/office/drawing/2014/main" val="979587790"/>
                    </a:ext>
                  </a:extLst>
                </a:gridCol>
                <a:gridCol w="903883">
                  <a:extLst>
                    <a:ext uri="{9D8B030D-6E8A-4147-A177-3AD203B41FA5}">
                      <a16:colId xmlns:a16="http://schemas.microsoft.com/office/drawing/2014/main" val="766825366"/>
                    </a:ext>
                  </a:extLst>
                </a:gridCol>
              </a:tblGrid>
              <a:tr h="667568"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solidFill>
                            <a:schemeClr val="tx1"/>
                          </a:solidFill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کۆی گشتی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solidFill>
                            <a:schemeClr val="tx1"/>
                          </a:solidFill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دەست درێژی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solidFill>
                            <a:schemeClr val="tx1"/>
                          </a:solidFill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ئابووری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solidFill>
                            <a:schemeClr val="tx1"/>
                          </a:solidFill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بێشوێن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solidFill>
                            <a:schemeClr val="tx1"/>
                          </a:solidFill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دەروونی تەندروستی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solidFill>
                            <a:schemeClr val="tx1"/>
                          </a:solidFill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کۆمەڵایەتی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solidFill>
                            <a:schemeClr val="tx1"/>
                          </a:solidFill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خێزانی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جۆری کەیسەکان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3558464"/>
                  </a:ext>
                </a:extLst>
              </a:tr>
              <a:tr h="541472"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279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25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13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17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36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75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113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285228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841907"/>
              </p:ext>
            </p:extLst>
          </p:nvPr>
        </p:nvGraphicFramePr>
        <p:xfrm>
          <a:off x="547257" y="762001"/>
          <a:ext cx="7696201" cy="4373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2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2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2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87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87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06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0856">
                <a:tc gridSpan="2"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ناوشەڵتەر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چارەسەركراو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حاڵەتی نوێ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مانگەكان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856">
                <a:tc>
                  <a:txBody>
                    <a:bodyPr/>
                    <a:lstStyle/>
                    <a:p>
                      <a:pPr algn="ctr" rtl="1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ژن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منداڵ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ژن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منداڵ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ژن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منداڵ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20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19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١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27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15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24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10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٢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23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22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18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٣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24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15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rtl="1" fontAlgn="b"/>
                      <a:endParaRPr lang="ar-YE" sz="14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16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٤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20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24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19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٥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27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17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24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٦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543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23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19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15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</a:t>
                      </a:r>
                      <a:r>
                        <a:rPr lang="ar-YE" sz="12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7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0770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21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26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25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8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54662588"/>
                  </a:ext>
                </a:extLst>
              </a:tr>
              <a:tr h="270770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22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22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23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9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97540952"/>
                  </a:ext>
                </a:extLst>
              </a:tr>
              <a:tr h="270770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17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20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15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10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58943025"/>
                  </a:ext>
                </a:extLst>
              </a:tr>
              <a:tr h="270770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22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rtl="1" fontAlgn="b"/>
                      <a:endParaRPr lang="ar-YE" sz="14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rtl="1" fontAlgn="b"/>
                      <a:endParaRPr lang="ar-YE" sz="14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11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73450997"/>
                  </a:ext>
                </a:extLst>
              </a:tr>
              <a:tr h="270770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17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16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12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975779511"/>
                  </a:ext>
                </a:extLst>
              </a:tr>
              <a:tr h="338463">
                <a:tc gridSpan="2">
                  <a:txBody>
                    <a:bodyPr/>
                    <a:lstStyle/>
                    <a:p>
                      <a:pPr algn="ctr" rtl="1" fontAlgn="b"/>
                      <a:endParaRPr lang="en-US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 rtl="1" fontAlgn="b"/>
                      <a:endParaRPr lang="en-US" sz="16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20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223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20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50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20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220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20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 گشتی</a:t>
                      </a:r>
                      <a:endParaRPr lang="en-US" sz="12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76257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671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pPr algn="ctr"/>
            <a:r>
              <a:rPr lang="ar-YE" dirty="0">
                <a:latin typeface="Unikurd Jino" panose="020B0604030504040204" pitchFamily="34" charset="-78"/>
                <a:cs typeface="Unikurd Jino" panose="020B0604030504040204" pitchFamily="34" charset="-78"/>
              </a:rPr>
              <a:t>ماڵی كوڕانی مناڵان</a:t>
            </a:r>
            <a:endParaRPr lang="en-US" dirty="0">
              <a:latin typeface="Unikurd Jino" panose="020B0604030504040204" pitchFamily="34" charset="-78"/>
              <a:cs typeface="Unikurd Jino" panose="020B0604030504040204" pitchFamily="34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022331"/>
              </p:ext>
            </p:extLst>
          </p:nvPr>
        </p:nvGraphicFramePr>
        <p:xfrm>
          <a:off x="1046020" y="762001"/>
          <a:ext cx="6857998" cy="5738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5043"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ژمارەی مناڵ لە دەرەوەی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ژمارەی مناڵ لە ناو خانە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دابڕان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وەرگرتن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چارەسەركراو لەم مانگەدا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حاڵەتی نوێ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مانگەكان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١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٢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٣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٤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٥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٦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</a:t>
                      </a:r>
                      <a:r>
                        <a:rPr lang="ar-YE" sz="14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7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8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732030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9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427741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10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427392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11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935326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12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288036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 گشتی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472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722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pPr algn="ctr"/>
            <a:r>
              <a:rPr lang="ar-YE" dirty="0">
                <a:latin typeface="Unikurd Jino" panose="020B0604030504040204" pitchFamily="34" charset="-78"/>
                <a:cs typeface="Unikurd Jino" panose="020B0604030504040204" pitchFamily="34" charset="-78"/>
              </a:rPr>
              <a:t>ماڵی كوڕانی نەوجەوان</a:t>
            </a:r>
            <a:endParaRPr lang="en-US" dirty="0">
              <a:latin typeface="Unikurd Jino" panose="020B0604030504040204" pitchFamily="34" charset="-78"/>
              <a:cs typeface="Unikurd Jino" panose="020B0604030504040204" pitchFamily="34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758738"/>
              </p:ext>
            </p:extLst>
          </p:nvPr>
        </p:nvGraphicFramePr>
        <p:xfrm>
          <a:off x="1046020" y="762001"/>
          <a:ext cx="6857998" cy="5714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5043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Noto Naskh Arabic" pitchFamily="34" charset="-78"/>
                          <a:cs typeface="Noto Naskh Arabic" pitchFamily="34" charset="-78"/>
                        </a:rPr>
                        <a:t>ژمارەی مناڵ لە دەرەوەی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Noto Naskh Arabic" pitchFamily="34" charset="-78"/>
                          <a:cs typeface="Noto Naskh Arabic" pitchFamily="34" charset="-78"/>
                        </a:rPr>
                        <a:t>ژمارەی مناڵ لە ناو خانە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Noto Naskh Arabic" pitchFamily="34" charset="-78"/>
                          <a:cs typeface="Noto Naskh Arabic" pitchFamily="34" charset="-78"/>
                        </a:rPr>
                        <a:t>دابڕان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Noto Naskh Arabic" pitchFamily="34" charset="-78"/>
                          <a:cs typeface="Noto Naskh Arabic" pitchFamily="34" charset="-78"/>
                        </a:rPr>
                        <a:t>وەرگرتن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Noto Naskh Arabic" pitchFamily="34" charset="-78"/>
                          <a:cs typeface="Noto Naskh Arabic" pitchFamily="34" charset="-78"/>
                        </a:rPr>
                        <a:t>چارەسەركراو لەم مانگەدا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Noto Naskh Arabic" pitchFamily="34" charset="-78"/>
                          <a:cs typeface="Noto Naskh Arabic" pitchFamily="34" charset="-78"/>
                        </a:rPr>
                        <a:t>حاڵەتی نوێ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Noto Naskh Arabic" pitchFamily="34" charset="-78"/>
                          <a:cs typeface="Noto Naskh Arabic" pitchFamily="34" charset="-78"/>
                        </a:rPr>
                        <a:t>مانگەكان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 dirty="0">
                          <a:effectLst/>
                        </a:rPr>
                        <a:t>26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 dirty="0">
                          <a:effectLst/>
                        </a:rPr>
                        <a:t>16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400" dirty="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 dirty="0">
                          <a:effectLst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 dirty="0">
                          <a:effectLst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 dirty="0">
                          <a:effectLst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Noto Naskh Arabic" pitchFamily="34" charset="-78"/>
                          <a:cs typeface="Noto Naskh Arabic" pitchFamily="34" charset="-78"/>
                        </a:rPr>
                        <a:t>مانگی ١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26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17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 dirty="0">
                          <a:effectLst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Noto Naskh Arabic" pitchFamily="34" charset="-78"/>
                          <a:cs typeface="Noto Naskh Arabic" pitchFamily="34" charset="-78"/>
                        </a:rPr>
                        <a:t>مانگی ٢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29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15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40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 dirty="0">
                          <a:effectLst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Noto Naskh Arabic" pitchFamily="34" charset="-78"/>
                          <a:cs typeface="Noto Naskh Arabic" pitchFamily="34" charset="-78"/>
                        </a:rPr>
                        <a:t>مانگی ٣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29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15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40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40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 dirty="0">
                          <a:effectLst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Noto Naskh Arabic" pitchFamily="34" charset="-78"/>
                          <a:cs typeface="Noto Naskh Arabic" pitchFamily="34" charset="-78"/>
                        </a:rPr>
                        <a:t>مانگی ٤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30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15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40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40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 dirty="0">
                          <a:effectLst/>
                        </a:rPr>
                        <a:t>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Noto Naskh Arabic" pitchFamily="34" charset="-78"/>
                          <a:cs typeface="Noto Naskh Arabic" pitchFamily="34" charset="-78"/>
                        </a:rPr>
                        <a:t>مانگی ٥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30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15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40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40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40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400" dirty="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Noto Naskh Arabic" pitchFamily="34" charset="-78"/>
                          <a:cs typeface="Noto Naskh Arabic" pitchFamily="34" charset="-78"/>
                        </a:rPr>
                        <a:t>مانگی ٦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32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14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 dirty="0">
                          <a:effectLst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 dirty="0">
                          <a:effectLst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Noto Naskh Arabic" pitchFamily="34" charset="-78"/>
                          <a:cs typeface="Noto Naskh Arabic" pitchFamily="34" charset="-78"/>
                        </a:rPr>
                        <a:t>مانگی</a:t>
                      </a:r>
                      <a:r>
                        <a:rPr lang="ar-YE" sz="1200" baseline="0" dirty="0">
                          <a:latin typeface="Noto Naskh Arabic" pitchFamily="34" charset="-78"/>
                          <a:cs typeface="Noto Naskh Arabic" pitchFamily="34" charset="-78"/>
                        </a:rPr>
                        <a:t> 7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31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14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 dirty="0">
                          <a:effectLst/>
                        </a:rPr>
                        <a:t>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Noto Naskh Arabic" pitchFamily="34" charset="-78"/>
                          <a:cs typeface="Noto Naskh Arabic" pitchFamily="34" charset="-78"/>
                        </a:rPr>
                        <a:t>مانگی 8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732030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31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14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40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 dirty="0">
                          <a:effectLst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Noto Naskh Arabic" pitchFamily="34" charset="-78"/>
                          <a:cs typeface="Noto Naskh Arabic" pitchFamily="34" charset="-78"/>
                        </a:rPr>
                        <a:t>مانگی 9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427741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30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14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40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40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 dirty="0">
                          <a:effectLst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Noto Naskh Arabic" pitchFamily="34" charset="-78"/>
                          <a:cs typeface="Noto Naskh Arabic" pitchFamily="34" charset="-78"/>
                        </a:rPr>
                        <a:t>مانگی 10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427392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31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13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40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40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 dirty="0">
                          <a:effectLst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Noto Naskh Arabic" pitchFamily="34" charset="-78"/>
                          <a:cs typeface="Noto Naskh Arabic" pitchFamily="34" charset="-78"/>
                        </a:rPr>
                        <a:t>مانگی 11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935326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33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11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>
                          <a:effectLst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40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40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400" dirty="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Noto Naskh Arabic" pitchFamily="34" charset="-78"/>
                          <a:cs typeface="Noto Naskh Arabic" pitchFamily="34" charset="-78"/>
                        </a:rPr>
                        <a:t>مانگی 12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288036"/>
                  </a:ext>
                </a:extLst>
              </a:tr>
              <a:tr h="401535">
                <a:tc>
                  <a:txBody>
                    <a:bodyPr/>
                    <a:lstStyle/>
                    <a:p>
                      <a:pPr rtl="1" fontAlgn="b"/>
                      <a:endParaRPr lang="ar-YE" sz="1400" dirty="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400" dirty="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 dirty="0">
                          <a:effectLst/>
                        </a:rPr>
                        <a:t>12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 dirty="0">
                          <a:effectLst/>
                        </a:rPr>
                        <a:t>12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1" dirty="0">
                          <a:effectLst/>
                        </a:rPr>
                        <a:t>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400" dirty="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>
                          <a:latin typeface="Noto Naskh Arabic" pitchFamily="34" charset="-78"/>
                          <a:cs typeface="Noto Naskh Arabic" pitchFamily="34" charset="-78"/>
                        </a:rPr>
                        <a:t>كۆی گشتی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472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71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ar-YE" dirty="0">
                <a:latin typeface="Unikurd Jino" panose="020B0604030504040204" pitchFamily="34" charset="-78"/>
                <a:cs typeface="Unikurd Jino" panose="020B0604030504040204" pitchFamily="34" charset="-78"/>
              </a:rPr>
              <a:t>ماڵی كچانی مناڵان</a:t>
            </a:r>
            <a:endParaRPr lang="en-US" dirty="0">
              <a:latin typeface="Unikurd Jino" panose="020B0604030504040204" pitchFamily="34" charset="-78"/>
              <a:cs typeface="Unikurd Jino" panose="020B0604030504040204" pitchFamily="34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726794"/>
              </p:ext>
            </p:extLst>
          </p:nvPr>
        </p:nvGraphicFramePr>
        <p:xfrm>
          <a:off x="1046020" y="838199"/>
          <a:ext cx="6857998" cy="5668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8443"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ژمارەی مناڵ لە دەرەوەی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ژمارەی مناڵ لە ناو خانە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دابڕان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وەرگرتن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چارەسەركراو لەم مانگەدا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حاڵەتی نوێ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مانگەكان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i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1ناو خێزان</a:t>
                      </a:r>
                      <a:endParaRPr lang="ar-YE" sz="14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١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1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20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20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٢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٣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1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20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20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20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٤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1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20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٥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1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20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٦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1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</a:t>
                      </a:r>
                      <a:r>
                        <a:rPr lang="ar-YE" sz="14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7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1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20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8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732030"/>
                  </a:ext>
                </a:extLst>
              </a:tr>
              <a:tr h="3961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9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427741"/>
                  </a:ext>
                </a:extLst>
              </a:tr>
              <a:tr h="3961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20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10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427392"/>
                  </a:ext>
                </a:extLst>
              </a:tr>
              <a:tr h="3961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20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20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20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20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11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935326"/>
                  </a:ext>
                </a:extLst>
              </a:tr>
              <a:tr h="3961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20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20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12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288036"/>
                  </a:ext>
                </a:extLst>
              </a:tr>
              <a:tr h="396181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4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 گشتی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472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364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 anchor="ctr"/>
          <a:lstStyle/>
          <a:p>
            <a:pPr algn="ctr"/>
            <a:r>
              <a:rPr lang="ar-YE" dirty="0">
                <a:latin typeface="Unikurd Jino" panose="020B0604030504040204" pitchFamily="34" charset="-78"/>
                <a:cs typeface="Unikurd Jino" panose="020B0604030504040204" pitchFamily="34" charset="-78"/>
              </a:rPr>
              <a:t>ماڵی كچانی نەوجەوان</a:t>
            </a:r>
            <a:endParaRPr lang="en-US" dirty="0">
              <a:latin typeface="Unikurd Jino" panose="020B0604030504040204" pitchFamily="34" charset="-78"/>
              <a:cs typeface="Unikurd Jino" panose="020B0604030504040204" pitchFamily="34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070541"/>
              </p:ext>
            </p:extLst>
          </p:nvPr>
        </p:nvGraphicFramePr>
        <p:xfrm>
          <a:off x="1046020" y="914399"/>
          <a:ext cx="6857998" cy="5598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1842"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ژمارەی مناڵ لە دەرەوەی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ژمارەی مناڵ لە ناو خانە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دابڕان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وەرگرتن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چارەسەركراو لەم مانگەدا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حاڵەتی نوێ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مانگەكان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27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١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27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٢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27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٣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827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٤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827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٥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827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٦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827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</a:t>
                      </a:r>
                      <a:r>
                        <a:rPr lang="ar-YE" sz="14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7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827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8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732030"/>
                  </a:ext>
                </a:extLst>
              </a:tr>
              <a:tr h="390827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9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427741"/>
                  </a:ext>
                </a:extLst>
              </a:tr>
              <a:tr h="390827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10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427392"/>
                  </a:ext>
                </a:extLst>
              </a:tr>
              <a:tr h="390827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11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935326"/>
                  </a:ext>
                </a:extLst>
              </a:tr>
              <a:tr h="390827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12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288036"/>
                  </a:ext>
                </a:extLst>
              </a:tr>
              <a:tr h="390827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 گشتی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472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629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 anchor="ctr"/>
          <a:lstStyle/>
          <a:p>
            <a:pPr algn="ctr"/>
            <a:r>
              <a:rPr lang="ar-YE" dirty="0">
                <a:latin typeface="Unikurd Jino" panose="020B0604030504040204" pitchFamily="34" charset="-78"/>
                <a:cs typeface="Unikurd Jino" panose="020B0604030504040204" pitchFamily="34" charset="-78"/>
              </a:rPr>
              <a:t>ماڵی ساوایان</a:t>
            </a:r>
            <a:endParaRPr lang="en-US" dirty="0">
              <a:latin typeface="Unikurd Jino" panose="020B0604030504040204" pitchFamily="34" charset="-78"/>
              <a:cs typeface="Unikurd Jino" panose="020B0604030504040204" pitchFamily="34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509590"/>
              </p:ext>
            </p:extLst>
          </p:nvPr>
        </p:nvGraphicFramePr>
        <p:xfrm>
          <a:off x="838199" y="838199"/>
          <a:ext cx="7239000" cy="5804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4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04440">
                <a:tc gridSpan="2"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ژمارەی مناڵ لە ناو خانە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دابڕان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وەرگرتن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چارەسەركراو لەم مانگەدا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حاڵەتی نوێ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مانگەكان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626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مێ</a:t>
                      </a:r>
                      <a:endParaRPr lang="en-US" sz="14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نێر</a:t>
                      </a:r>
                      <a:endParaRPr lang="en-US" sz="14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مێ</a:t>
                      </a:r>
                      <a:endParaRPr lang="en-US" sz="14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نێر</a:t>
                      </a:r>
                      <a:endParaRPr lang="en-US" sz="14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مێ</a:t>
                      </a:r>
                      <a:endParaRPr lang="en-US" sz="14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نێر</a:t>
                      </a:r>
                      <a:endParaRPr lang="en-US" sz="14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مێ</a:t>
                      </a:r>
                      <a:endParaRPr lang="en-US" sz="14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نێر</a:t>
                      </a:r>
                      <a:endParaRPr lang="en-US" sz="14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مێ</a:t>
                      </a:r>
                      <a:endParaRPr lang="en-US" sz="14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4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نێر</a:t>
                      </a:r>
                      <a:endParaRPr lang="en-US" sz="14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algn="ctr" rtl="1" fontAlgn="b"/>
                      <a:endParaRPr lang="ar-IQ" sz="1200" b="1" dirty="0"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626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11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600" b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١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626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10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600" b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600" b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٢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626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600" b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600" b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٣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626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600" b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600" b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٤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626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600" b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٥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626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600" b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600" b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3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٦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626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600" b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600" b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</a:t>
                      </a:r>
                      <a:r>
                        <a:rPr lang="ar-YE" sz="1400" b="0" baseline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 7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626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600" b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600" b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8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681550"/>
                  </a:ext>
                </a:extLst>
              </a:tr>
              <a:tr h="377626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9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600" b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600" b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9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400891"/>
                  </a:ext>
                </a:extLst>
              </a:tr>
              <a:tr h="377626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4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2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600" b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600" b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10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223799"/>
                  </a:ext>
                </a:extLst>
              </a:tr>
              <a:tr h="377626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600" b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600" b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11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291992"/>
                  </a:ext>
                </a:extLst>
              </a:tr>
              <a:tr h="377626"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6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5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600" b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600" b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ar-YE" sz="1600" b="0" dirty="0">
                        <a:effectLst/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600" b="0" dirty="0"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مانگی 12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835305"/>
                  </a:ext>
                </a:extLst>
              </a:tr>
              <a:tr h="377626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10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11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YE" sz="1800" b="0" dirty="0">
                          <a:solidFill>
                            <a:srgbClr val="FF0000"/>
                          </a:solidFill>
                          <a:effectLst/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7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800" b="0">
                        <a:solidFill>
                          <a:srgbClr val="FF0000"/>
                        </a:solidFill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YE" sz="1800" b="0" dirty="0">
                        <a:solidFill>
                          <a:srgbClr val="FF0000"/>
                        </a:solidFill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800" b="0" dirty="0">
                          <a:solidFill>
                            <a:srgbClr val="FF0000"/>
                          </a:solidFill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10</a:t>
                      </a:r>
                    </a:p>
                  </a:txBody>
                  <a:tcPr marL="28575" marR="28575" marT="19050" marB="1905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800" b="0" dirty="0">
                          <a:solidFill>
                            <a:srgbClr val="FF0000"/>
                          </a:solidFill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8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b="0" dirty="0">
                          <a:latin typeface="Unikurd Jino" panose="020B0604030504040204" pitchFamily="34" charset="-78"/>
                          <a:cs typeface="Unikurd Jino" panose="020B0604030504040204" pitchFamily="34" charset="-78"/>
                        </a:rPr>
                        <a:t>كۆی گشتی</a:t>
                      </a:r>
                      <a:endParaRPr lang="en-US" sz="1400" b="0" dirty="0">
                        <a:latin typeface="Unikurd Jino" panose="020B0604030504040204" pitchFamily="34" charset="-78"/>
                        <a:cs typeface="Unikurd Jino" panose="020B060403050404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668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4644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2962</TotalTime>
  <Words>2002</Words>
  <Application>Microsoft Office PowerPoint</Application>
  <PresentationFormat>On-screen Show (4:3)</PresentationFormat>
  <Paragraphs>1446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Oriel</vt:lpstr>
      <vt:lpstr>ئاماری گشت مانگەكانی ساڵی</vt:lpstr>
      <vt:lpstr> كەم ئەندامان بەپێی جۆر و ناوچەكان</vt:lpstr>
      <vt:lpstr>مۆڵەتی بەخێوكار</vt:lpstr>
      <vt:lpstr>ماڵی داڵدەدانی ژنانی هەڕەشەلێکراو</vt:lpstr>
      <vt:lpstr>ماڵی كوڕانی مناڵان</vt:lpstr>
      <vt:lpstr>ماڵی كوڕانی نەوجەوان</vt:lpstr>
      <vt:lpstr>ماڵی كچانی مناڵان</vt:lpstr>
      <vt:lpstr>ماڵی كچانی نەوجەوان</vt:lpstr>
      <vt:lpstr>ماڵی ساوایان</vt:lpstr>
      <vt:lpstr>ماڵی بەساڵاچوان</vt:lpstr>
      <vt:lpstr>ماڵی پەككەوتە</vt:lpstr>
      <vt:lpstr>خێزانی جێگرەوە</vt:lpstr>
      <vt:lpstr>دایەنگە حكومیەكان</vt:lpstr>
      <vt:lpstr>چالاكی بەشی دایەنگەكان</vt:lpstr>
      <vt:lpstr>سەنتەرەكانی پاراستن و چالاكی مناڵان</vt:lpstr>
      <vt:lpstr>پەیمانگاكانی خاوەن پێداویستی تایبەت</vt:lpstr>
      <vt:lpstr>سەنتەرەكانی ئۆتیزم /ناحكومی </vt:lpstr>
      <vt:lpstr>هێڵی 116</vt:lpstr>
      <vt:lpstr>پارەی خێرخوازی</vt:lpstr>
      <vt:lpstr>رێكخراوەكان</vt:lpstr>
      <vt:lpstr>كارگێری</vt:lpstr>
      <vt:lpstr>كۆی گشتی خەرجی و داهات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ئاماری شەش مانگی یەكەم</dc:title>
  <dc:creator>Lenovo</dc:creator>
  <cp:lastModifiedBy>halima822005@gmail.com</cp:lastModifiedBy>
  <cp:revision>138</cp:revision>
  <cp:lastPrinted>2025-01-22T07:18:23Z</cp:lastPrinted>
  <dcterms:created xsi:type="dcterms:W3CDTF">2024-07-08T07:12:55Z</dcterms:created>
  <dcterms:modified xsi:type="dcterms:W3CDTF">2025-01-26T09:35:07Z</dcterms:modified>
</cp:coreProperties>
</file>